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png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81" r:id="rId3"/>
    <p:sldId id="260" r:id="rId4"/>
    <p:sldId id="261" r:id="rId5"/>
    <p:sldId id="263" r:id="rId6"/>
    <p:sldId id="264" r:id="rId7"/>
    <p:sldId id="265" r:id="rId8"/>
    <p:sldId id="266" r:id="rId9"/>
    <p:sldId id="342" r:id="rId10"/>
    <p:sldId id="268" r:id="rId11"/>
    <p:sldId id="282" r:id="rId12"/>
    <p:sldId id="314" r:id="rId13"/>
    <p:sldId id="318" r:id="rId14"/>
    <p:sldId id="332" r:id="rId15"/>
    <p:sldId id="270" r:id="rId16"/>
    <p:sldId id="338" r:id="rId17"/>
    <p:sldId id="339" r:id="rId18"/>
    <p:sldId id="341" r:id="rId19"/>
    <p:sldId id="343" r:id="rId20"/>
    <p:sldId id="267" r:id="rId21"/>
  </p:sldIdLst>
  <p:sldSz cx="12192000" cy="6858000"/>
  <p:notesSz cx="6858000" cy="9144000"/>
  <p:embeddedFontLst>
    <p:embeddedFont>
      <p:font typeface="Kadwa" panose="020B0604020202020204" charset="0"/>
      <p:regular r:id="rId23"/>
      <p:bold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Light" panose="020F0502020204030203" pitchFamily="3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AU0OtFbhlyB80d9WspKncr0JO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6F7272-28F0-417A-B13E-C163E1322A19}">
  <a:tblStyle styleId="{256F7272-28F0-417A-B13E-C163E1322A1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58"/>
  </p:normalViewPr>
  <p:slideViewPr>
    <p:cSldViewPr snapToGrid="0">
      <p:cViewPr varScale="1">
        <p:scale>
          <a:sx n="120" d="100"/>
          <a:sy n="120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E195C-D5D5-E744-A91B-28D382131CB0}" type="doc">
      <dgm:prSet loTypeId="urn:microsoft.com/office/officeart/2005/8/layout/vList3" loCatId="" qsTypeId="urn:microsoft.com/office/officeart/2005/8/quickstyle/3d3" qsCatId="3D" csTypeId="urn:microsoft.com/office/officeart/2005/8/colors/accent1_2" csCatId="accent1" phldr="1"/>
      <dgm:spPr/>
    </dgm:pt>
    <dgm:pt modelId="{6830014C-4F8D-CA4A-9D97-E21315625716}">
      <dgm:prSet phldrT="[Text]" custT="1"/>
      <dgm:spPr/>
      <dgm:t>
        <a:bodyPr/>
        <a:lstStyle/>
        <a:p>
          <a:r>
            <a:rPr lang="en-US" sz="3200" b="0" i="0" dirty="0">
              <a:latin typeface="Lato" panose="020F0502020204030203" pitchFamily="34" charset="77"/>
            </a:rPr>
            <a:t>Duplicate Clients</a:t>
          </a:r>
        </a:p>
      </dgm:t>
    </dgm:pt>
    <dgm:pt modelId="{F429ED93-08A5-EE4D-9EAA-654D62D6FCFE}" type="parTrans" cxnId="{AEAA7866-A2EB-7943-89DD-3FD8A63939B4}">
      <dgm:prSet/>
      <dgm:spPr/>
      <dgm:t>
        <a:bodyPr/>
        <a:lstStyle/>
        <a:p>
          <a:endParaRPr lang="en-US" sz="3200"/>
        </a:p>
      </dgm:t>
    </dgm:pt>
    <dgm:pt modelId="{2C6A6547-FDFA-D540-A757-9E27978510B1}" type="sibTrans" cxnId="{AEAA7866-A2EB-7943-89DD-3FD8A63939B4}">
      <dgm:prSet/>
      <dgm:spPr/>
      <dgm:t>
        <a:bodyPr/>
        <a:lstStyle/>
        <a:p>
          <a:endParaRPr lang="en-US" sz="3200"/>
        </a:p>
      </dgm:t>
    </dgm:pt>
    <dgm:pt modelId="{CB7F220E-993E-7446-9F8B-4EDB1E4BE8D3}">
      <dgm:prSet phldrT="[Text]" custT="1"/>
      <dgm:spPr/>
      <dgm:t>
        <a:bodyPr/>
        <a:lstStyle/>
        <a:p>
          <a:r>
            <a:rPr lang="en-US" sz="3200" dirty="0"/>
            <a:t>HIC/PIT Updates</a:t>
          </a:r>
        </a:p>
      </dgm:t>
    </dgm:pt>
    <dgm:pt modelId="{AE59110B-CA7C-594E-83BD-73D43B80178F}" type="parTrans" cxnId="{68BED97E-644A-C340-B76E-85BCC5B3AFE6}">
      <dgm:prSet/>
      <dgm:spPr/>
      <dgm:t>
        <a:bodyPr/>
        <a:lstStyle/>
        <a:p>
          <a:endParaRPr lang="en-US" sz="3200"/>
        </a:p>
      </dgm:t>
    </dgm:pt>
    <dgm:pt modelId="{3126A7A2-CD78-D840-854A-675EE2EB1998}" type="sibTrans" cxnId="{68BED97E-644A-C340-B76E-85BCC5B3AFE6}">
      <dgm:prSet/>
      <dgm:spPr/>
      <dgm:t>
        <a:bodyPr/>
        <a:lstStyle/>
        <a:p>
          <a:endParaRPr lang="en-US" sz="3200"/>
        </a:p>
      </dgm:t>
    </dgm:pt>
    <dgm:pt modelId="{71D8C4AF-2194-C442-9190-1E107398B0B0}">
      <dgm:prSet phldrT="[Text]" custT="1"/>
      <dgm:spPr/>
      <dgm:t>
        <a:bodyPr/>
        <a:lstStyle/>
        <a:p>
          <a:r>
            <a:rPr lang="en-US" sz="3200" dirty="0"/>
            <a:t>Exits and Destinations</a:t>
          </a:r>
        </a:p>
      </dgm:t>
    </dgm:pt>
    <dgm:pt modelId="{A6ED3B34-F3BA-2342-A8A5-CB5ED654266E}" type="parTrans" cxnId="{A30EEFC3-36F1-AE44-B07D-F2C44A1CC096}">
      <dgm:prSet/>
      <dgm:spPr/>
      <dgm:t>
        <a:bodyPr/>
        <a:lstStyle/>
        <a:p>
          <a:endParaRPr lang="en-US" sz="3200"/>
        </a:p>
      </dgm:t>
    </dgm:pt>
    <dgm:pt modelId="{4E5D54BD-B938-2444-B223-F874D663D2C1}" type="sibTrans" cxnId="{A30EEFC3-36F1-AE44-B07D-F2C44A1CC096}">
      <dgm:prSet/>
      <dgm:spPr/>
      <dgm:t>
        <a:bodyPr/>
        <a:lstStyle/>
        <a:p>
          <a:endParaRPr lang="en-US" sz="3200"/>
        </a:p>
      </dgm:t>
    </dgm:pt>
    <dgm:pt modelId="{9FB33DBD-057F-9249-92B1-E57030914FFD}" type="pres">
      <dgm:prSet presAssocID="{846E195C-D5D5-E744-A91B-28D382131CB0}" presName="linearFlow" presStyleCnt="0">
        <dgm:presLayoutVars>
          <dgm:dir/>
          <dgm:resizeHandles val="exact"/>
        </dgm:presLayoutVars>
      </dgm:prSet>
      <dgm:spPr/>
    </dgm:pt>
    <dgm:pt modelId="{C05664AE-BF0E-194D-8489-AAF4CD677BE6}" type="pres">
      <dgm:prSet presAssocID="{6830014C-4F8D-CA4A-9D97-E21315625716}" presName="composite" presStyleCnt="0"/>
      <dgm:spPr/>
    </dgm:pt>
    <dgm:pt modelId="{EC2CA789-7981-CE43-8F22-BA358C67A31C}" type="pres">
      <dgm:prSet presAssocID="{6830014C-4F8D-CA4A-9D97-E21315625716}" presName="imgShp" presStyleLbl="fgImgPlace1" presStyleIdx="0" presStyleCnt="3" custLinFactNeighborX="-72363" custLinFactNeighborY="-3101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men outline"/>
        </a:ext>
      </dgm:extLst>
    </dgm:pt>
    <dgm:pt modelId="{2C2285D7-8580-AF43-973B-7EB280038CC1}" type="pres">
      <dgm:prSet presAssocID="{6830014C-4F8D-CA4A-9D97-E21315625716}" presName="txShp" presStyleLbl="node1" presStyleIdx="0" presStyleCnt="3" custLinFactNeighborX="-711" custLinFactNeighborY="-32019">
        <dgm:presLayoutVars>
          <dgm:bulletEnabled val="1"/>
        </dgm:presLayoutVars>
      </dgm:prSet>
      <dgm:spPr/>
    </dgm:pt>
    <dgm:pt modelId="{C4595CDF-B3F1-4B49-AE93-B1927D09FC66}" type="pres">
      <dgm:prSet presAssocID="{2C6A6547-FDFA-D540-A757-9E27978510B1}" presName="spacing" presStyleCnt="0"/>
      <dgm:spPr/>
    </dgm:pt>
    <dgm:pt modelId="{D7DE9890-C62B-8948-A612-279DA83BCC04}" type="pres">
      <dgm:prSet presAssocID="{CB7F220E-993E-7446-9F8B-4EDB1E4BE8D3}" presName="composite" presStyleCnt="0"/>
      <dgm:spPr/>
    </dgm:pt>
    <dgm:pt modelId="{47B1D632-C382-484F-B23A-9447BDF05182}" type="pres">
      <dgm:prSet presAssocID="{CB7F220E-993E-7446-9F8B-4EDB1E4BE8D3}" presName="imgShp" presStyleLbl="fgImgPlace1" presStyleIdx="1" presStyleCnt="3" custLinFactNeighborX="-75464" custLinFactNeighborY="0"/>
      <dgm:spPr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load with solid fill"/>
        </a:ext>
      </dgm:extLst>
    </dgm:pt>
    <dgm:pt modelId="{7396D180-2C70-774C-83DE-936830ADCB43}" type="pres">
      <dgm:prSet presAssocID="{CB7F220E-993E-7446-9F8B-4EDB1E4BE8D3}" presName="txShp" presStyleLbl="node1" presStyleIdx="1" presStyleCnt="3">
        <dgm:presLayoutVars>
          <dgm:bulletEnabled val="1"/>
        </dgm:presLayoutVars>
      </dgm:prSet>
      <dgm:spPr/>
    </dgm:pt>
    <dgm:pt modelId="{B60E5EB1-6E4F-364B-BDB4-FAAA2C9779F3}" type="pres">
      <dgm:prSet presAssocID="{3126A7A2-CD78-D840-854A-675EE2EB1998}" presName="spacing" presStyleCnt="0"/>
      <dgm:spPr/>
    </dgm:pt>
    <dgm:pt modelId="{7D208C27-C546-8644-A6E1-34AAA4D0189F}" type="pres">
      <dgm:prSet presAssocID="{71D8C4AF-2194-C442-9190-1E107398B0B0}" presName="composite" presStyleCnt="0"/>
      <dgm:spPr/>
    </dgm:pt>
    <dgm:pt modelId="{B6F95503-B3EC-A149-BBAA-B54C36EC12F6}" type="pres">
      <dgm:prSet presAssocID="{71D8C4AF-2194-C442-9190-1E107398B0B0}" presName="imgShp" presStyleLbl="fgImgPlace1" presStyleIdx="2" presStyleCnt="3" custLinFactNeighborX="-72363" custLinFactNeighborY="0"/>
      <dgm:spPr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xit with solid fill"/>
        </a:ext>
      </dgm:extLst>
    </dgm:pt>
    <dgm:pt modelId="{027753BE-B506-BF45-AC20-A5696EAF88F2}" type="pres">
      <dgm:prSet presAssocID="{71D8C4AF-2194-C442-9190-1E107398B0B0}" presName="txShp" presStyleLbl="node1" presStyleIdx="2" presStyleCnt="3" custLinFactNeighborX="-347" custLinFactNeighborY="43">
        <dgm:presLayoutVars>
          <dgm:bulletEnabled val="1"/>
        </dgm:presLayoutVars>
      </dgm:prSet>
      <dgm:spPr/>
    </dgm:pt>
  </dgm:ptLst>
  <dgm:cxnLst>
    <dgm:cxn modelId="{2905AB36-068C-3F43-B6E2-D0A508016EC2}" type="presOf" srcId="{6830014C-4F8D-CA4A-9D97-E21315625716}" destId="{2C2285D7-8580-AF43-973B-7EB280038CC1}" srcOrd="0" destOrd="0" presId="urn:microsoft.com/office/officeart/2005/8/layout/vList3"/>
    <dgm:cxn modelId="{AEAA7866-A2EB-7943-89DD-3FD8A63939B4}" srcId="{846E195C-D5D5-E744-A91B-28D382131CB0}" destId="{6830014C-4F8D-CA4A-9D97-E21315625716}" srcOrd="0" destOrd="0" parTransId="{F429ED93-08A5-EE4D-9EAA-654D62D6FCFE}" sibTransId="{2C6A6547-FDFA-D540-A757-9E27978510B1}"/>
    <dgm:cxn modelId="{1A903C49-004A-D643-9332-DEE0D2C5DBE4}" type="presOf" srcId="{846E195C-D5D5-E744-A91B-28D382131CB0}" destId="{9FB33DBD-057F-9249-92B1-E57030914FFD}" srcOrd="0" destOrd="0" presId="urn:microsoft.com/office/officeart/2005/8/layout/vList3"/>
    <dgm:cxn modelId="{68BED97E-644A-C340-B76E-85BCC5B3AFE6}" srcId="{846E195C-D5D5-E744-A91B-28D382131CB0}" destId="{CB7F220E-993E-7446-9F8B-4EDB1E4BE8D3}" srcOrd="1" destOrd="0" parTransId="{AE59110B-CA7C-594E-83BD-73D43B80178F}" sibTransId="{3126A7A2-CD78-D840-854A-675EE2EB1998}"/>
    <dgm:cxn modelId="{B648A9B2-708F-F543-BCEC-026282BE0A06}" type="presOf" srcId="{71D8C4AF-2194-C442-9190-1E107398B0B0}" destId="{027753BE-B506-BF45-AC20-A5696EAF88F2}" srcOrd="0" destOrd="0" presId="urn:microsoft.com/office/officeart/2005/8/layout/vList3"/>
    <dgm:cxn modelId="{A30EEFC3-36F1-AE44-B07D-F2C44A1CC096}" srcId="{846E195C-D5D5-E744-A91B-28D382131CB0}" destId="{71D8C4AF-2194-C442-9190-1E107398B0B0}" srcOrd="2" destOrd="0" parTransId="{A6ED3B34-F3BA-2342-A8A5-CB5ED654266E}" sibTransId="{4E5D54BD-B938-2444-B223-F874D663D2C1}"/>
    <dgm:cxn modelId="{86AD9EE3-7FB9-0B49-855D-39EAE2E11AF9}" type="presOf" srcId="{CB7F220E-993E-7446-9F8B-4EDB1E4BE8D3}" destId="{7396D180-2C70-774C-83DE-936830ADCB43}" srcOrd="0" destOrd="0" presId="urn:microsoft.com/office/officeart/2005/8/layout/vList3"/>
    <dgm:cxn modelId="{FC0F209D-B95A-E04C-BBE6-B2741B2C1907}" type="presParOf" srcId="{9FB33DBD-057F-9249-92B1-E57030914FFD}" destId="{C05664AE-BF0E-194D-8489-AAF4CD677BE6}" srcOrd="0" destOrd="0" presId="urn:microsoft.com/office/officeart/2005/8/layout/vList3"/>
    <dgm:cxn modelId="{64D72F81-8E27-AD4A-933E-3503438547E6}" type="presParOf" srcId="{C05664AE-BF0E-194D-8489-AAF4CD677BE6}" destId="{EC2CA789-7981-CE43-8F22-BA358C67A31C}" srcOrd="0" destOrd="0" presId="urn:microsoft.com/office/officeart/2005/8/layout/vList3"/>
    <dgm:cxn modelId="{08815CD9-DDA8-8F46-9798-D57D775CD88D}" type="presParOf" srcId="{C05664AE-BF0E-194D-8489-AAF4CD677BE6}" destId="{2C2285D7-8580-AF43-973B-7EB280038CC1}" srcOrd="1" destOrd="0" presId="urn:microsoft.com/office/officeart/2005/8/layout/vList3"/>
    <dgm:cxn modelId="{F1E9B11D-8239-9B40-BCAB-129D7DD724B9}" type="presParOf" srcId="{9FB33DBD-057F-9249-92B1-E57030914FFD}" destId="{C4595CDF-B3F1-4B49-AE93-B1927D09FC66}" srcOrd="1" destOrd="0" presId="urn:microsoft.com/office/officeart/2005/8/layout/vList3"/>
    <dgm:cxn modelId="{5ADC09A8-8A5E-6843-B01A-C24D3E7C5DCF}" type="presParOf" srcId="{9FB33DBD-057F-9249-92B1-E57030914FFD}" destId="{D7DE9890-C62B-8948-A612-279DA83BCC04}" srcOrd="2" destOrd="0" presId="urn:microsoft.com/office/officeart/2005/8/layout/vList3"/>
    <dgm:cxn modelId="{0401893E-B9FA-8749-9DEA-043EDBDBB74A}" type="presParOf" srcId="{D7DE9890-C62B-8948-A612-279DA83BCC04}" destId="{47B1D632-C382-484F-B23A-9447BDF05182}" srcOrd="0" destOrd="0" presId="urn:microsoft.com/office/officeart/2005/8/layout/vList3"/>
    <dgm:cxn modelId="{9A1A37B6-2479-8649-8AC8-4AA7D065AF14}" type="presParOf" srcId="{D7DE9890-C62B-8948-A612-279DA83BCC04}" destId="{7396D180-2C70-774C-83DE-936830ADCB43}" srcOrd="1" destOrd="0" presId="urn:microsoft.com/office/officeart/2005/8/layout/vList3"/>
    <dgm:cxn modelId="{854315BF-C378-9D4F-9C25-D165F7553869}" type="presParOf" srcId="{9FB33DBD-057F-9249-92B1-E57030914FFD}" destId="{B60E5EB1-6E4F-364B-BDB4-FAAA2C9779F3}" srcOrd="3" destOrd="0" presId="urn:microsoft.com/office/officeart/2005/8/layout/vList3"/>
    <dgm:cxn modelId="{7D3A7871-AA3D-1D45-BB67-FFF911DD44B0}" type="presParOf" srcId="{9FB33DBD-057F-9249-92B1-E57030914FFD}" destId="{7D208C27-C546-8644-A6E1-34AAA4D0189F}" srcOrd="4" destOrd="0" presId="urn:microsoft.com/office/officeart/2005/8/layout/vList3"/>
    <dgm:cxn modelId="{2332A244-6D80-874B-B151-D3EB5A95AA21}" type="presParOf" srcId="{7D208C27-C546-8644-A6E1-34AAA4D0189F}" destId="{B6F95503-B3EC-A149-BBAA-B54C36EC12F6}" srcOrd="0" destOrd="0" presId="urn:microsoft.com/office/officeart/2005/8/layout/vList3"/>
    <dgm:cxn modelId="{ABF436B6-BA5E-5F4B-98AF-5520424A18E0}" type="presParOf" srcId="{7D208C27-C546-8644-A6E1-34AAA4D0189F}" destId="{027753BE-B506-BF45-AC20-A5696EAF88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101C4D-957C-3B4F-B521-BF9497553B96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454A53-62B0-F147-BA91-E206B938179B}">
      <dgm:prSet phldrT="[Text]" custT="1"/>
      <dgm:spPr/>
      <dgm:t>
        <a:bodyPr/>
        <a:lstStyle/>
        <a:p>
          <a:r>
            <a:rPr lang="en-US" sz="2400" b="0" i="0" dirty="0">
              <a:latin typeface="Lato" panose="020F0502020204030203" pitchFamily="34" charset="77"/>
            </a:rPr>
            <a:t>HIC/PIT submission to HUD – Coming Soon!</a:t>
          </a:r>
        </a:p>
      </dgm:t>
    </dgm:pt>
    <dgm:pt modelId="{C175E6EE-9857-A348-861A-992D146C425F}" type="parTrans" cxnId="{5BE1D5C7-E5F7-F346-8355-004774A42729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09468078-E855-D742-8685-BD1ACBD2B289}" type="sibTrans" cxnId="{5BE1D5C7-E5F7-F346-8355-004774A42729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1FA8AAF3-D4C1-5E46-ACAD-7E08523F4BBC}">
      <dgm:prSet phldrT="[Text]" custT="1"/>
      <dgm:spPr/>
      <dgm:t>
        <a:bodyPr/>
        <a:lstStyle/>
        <a:p>
          <a:r>
            <a:rPr lang="en-US" sz="2400" b="0" i="0" dirty="0">
              <a:latin typeface="Lato" panose="020F0502020204030203" pitchFamily="34" charset="77"/>
            </a:rPr>
            <a:t>Continue Data Quality cleanup.</a:t>
          </a:r>
        </a:p>
      </dgm:t>
    </dgm:pt>
    <dgm:pt modelId="{7C536F9D-E707-D04D-AAFA-232FBB29971E}" type="parTrans" cxnId="{CC28B6D4-4950-434B-B2E8-51C95475BA08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99F2CE21-FD88-8D45-A0BF-3E323A3B7254}" type="sibTrans" cxnId="{CC28B6D4-4950-434B-B2E8-51C95475BA08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D47E6367-273F-D946-8522-184F63468073}">
      <dgm:prSet phldrT="[Text]" custT="1"/>
      <dgm:spPr/>
      <dgm:t>
        <a:bodyPr/>
        <a:lstStyle/>
        <a:p>
          <a:r>
            <a:rPr lang="en-US" sz="2400" b="0" i="0" dirty="0">
              <a:latin typeface="Lato" panose="020F0502020204030203" pitchFamily="34" charset="77"/>
            </a:rPr>
            <a:t>Schedule time with </a:t>
          </a:r>
          <a:r>
            <a:rPr lang="en-US" sz="2400" b="0" i="0" dirty="0" err="1">
              <a:latin typeface="Lato" panose="020F0502020204030203" pitchFamily="34" charset="77"/>
            </a:rPr>
            <a:t>Bitfocus</a:t>
          </a:r>
          <a:r>
            <a:rPr lang="en-US" sz="2400" b="0" i="0" dirty="0">
              <a:latin typeface="Lato" panose="020F0502020204030203" pitchFamily="34" charset="77"/>
            </a:rPr>
            <a:t>.</a:t>
          </a:r>
        </a:p>
      </dgm:t>
    </dgm:pt>
    <dgm:pt modelId="{D226FF6F-427C-9740-9383-717B468B4900}" type="parTrans" cxnId="{BF30E193-7538-7E4D-914C-4188053341BB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6F29CA72-E667-9B48-AE0A-6D267F4907E4}" type="sibTrans" cxnId="{BF30E193-7538-7E4D-914C-4188053341BB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BD2B6901-E048-2A43-8B47-7B19B49FD3B8}">
      <dgm:prSet custT="1"/>
      <dgm:spPr/>
      <dgm:t>
        <a:bodyPr/>
        <a:lstStyle/>
        <a:p>
          <a:r>
            <a:rPr lang="en-US" sz="2400" b="0" i="0" dirty="0">
              <a:latin typeface="Lato" panose="020F0502020204030203" pitchFamily="34" charset="77"/>
            </a:rPr>
            <a:t>Respond to outreach emails from Wake County and </a:t>
          </a:r>
          <a:r>
            <a:rPr lang="en-US" sz="2400" b="0" i="0" dirty="0" err="1">
              <a:latin typeface="Lato" panose="020F0502020204030203" pitchFamily="34" charset="77"/>
            </a:rPr>
            <a:t>Bitfocus</a:t>
          </a:r>
          <a:endParaRPr lang="en-US" sz="2400" b="0" i="0" dirty="0">
            <a:latin typeface="Lato" panose="020F0502020204030203" pitchFamily="34" charset="77"/>
          </a:endParaRPr>
        </a:p>
      </dgm:t>
    </dgm:pt>
    <dgm:pt modelId="{BEA2ED48-4382-514D-A484-06EFB4D3C313}" type="parTrans" cxnId="{AE9514EE-FBC3-4F4D-A32C-F1586BFF91D8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064875BD-3902-2740-811F-1BC128AAD845}" type="sibTrans" cxnId="{AE9514EE-FBC3-4F4D-A32C-F1586BFF91D8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9E8B7A03-60AF-EA42-A0AF-FD30D6FA034F}" type="pres">
      <dgm:prSet presAssocID="{AA101C4D-957C-3B4F-B521-BF9497553B96}" presName="Name0" presStyleCnt="0">
        <dgm:presLayoutVars>
          <dgm:dir/>
          <dgm:resizeHandles val="exact"/>
        </dgm:presLayoutVars>
      </dgm:prSet>
      <dgm:spPr/>
    </dgm:pt>
    <dgm:pt modelId="{7D1E7CA6-7B54-1343-92CB-4DBC558E80DB}" type="pres">
      <dgm:prSet presAssocID="{71454A53-62B0-F147-BA91-E206B938179B}" presName="composite" presStyleCnt="0"/>
      <dgm:spPr/>
    </dgm:pt>
    <dgm:pt modelId="{3FF267BE-CFB6-1346-B0FA-F7F31C628331}" type="pres">
      <dgm:prSet presAssocID="{71454A53-62B0-F147-BA91-E206B938179B}" presName="rect1" presStyleLbl="trAlignAcc1" presStyleIdx="0" presStyleCnt="4">
        <dgm:presLayoutVars>
          <dgm:bulletEnabled val="1"/>
        </dgm:presLayoutVars>
      </dgm:prSet>
      <dgm:spPr/>
    </dgm:pt>
    <dgm:pt modelId="{D571FC71-0689-DD44-84DC-770BCEEDA5C7}" type="pres">
      <dgm:prSet presAssocID="{71454A53-62B0-F147-BA91-E206B938179B}" presName="rect2" presStyleLbl="fgImgPlace1" presStyleIdx="0" presStyleCnt="4" custScaleX="98050" custScaleY="99739" custLinFactX="-39210" custLinFactNeighborX="-100000" custLinFactNeighborY="-1313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D89FE274-1F88-9D42-8974-63843C1EAFFD}" type="pres">
      <dgm:prSet presAssocID="{09468078-E855-D742-8685-BD1ACBD2B289}" presName="sibTrans" presStyleCnt="0"/>
      <dgm:spPr/>
    </dgm:pt>
    <dgm:pt modelId="{7EC836A8-6439-5441-A90F-BB7872B77220}" type="pres">
      <dgm:prSet presAssocID="{1FA8AAF3-D4C1-5E46-ACAD-7E08523F4BBC}" presName="composite" presStyleCnt="0"/>
      <dgm:spPr/>
    </dgm:pt>
    <dgm:pt modelId="{6F58DEE0-B613-8441-AEBF-3E41179C93D5}" type="pres">
      <dgm:prSet presAssocID="{1FA8AAF3-D4C1-5E46-ACAD-7E08523F4BBC}" presName="rect1" presStyleLbl="trAlignAcc1" presStyleIdx="1" presStyleCnt="4">
        <dgm:presLayoutVars>
          <dgm:bulletEnabled val="1"/>
        </dgm:presLayoutVars>
      </dgm:prSet>
      <dgm:spPr/>
    </dgm:pt>
    <dgm:pt modelId="{8CAFAD02-861A-DC4F-8891-A496394C734E}" type="pres">
      <dgm:prSet presAssocID="{1FA8AAF3-D4C1-5E46-ACAD-7E08523F4BBC}" presName="rect2" presStyleLbl="fgImgPlace1" presStyleIdx="1" presStyleCnt="4" custScaleX="98050" custScaleY="9973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usiness Growth with solid fill"/>
        </a:ext>
      </dgm:extLst>
    </dgm:pt>
    <dgm:pt modelId="{D4C2E716-732E-1A4F-A3C1-B694538E94FC}" type="pres">
      <dgm:prSet presAssocID="{99F2CE21-FD88-8D45-A0BF-3E323A3B7254}" presName="sibTrans" presStyleCnt="0"/>
      <dgm:spPr/>
    </dgm:pt>
    <dgm:pt modelId="{67F1D2C7-DDA8-3E46-B062-AB1220640703}" type="pres">
      <dgm:prSet presAssocID="{D47E6367-273F-D946-8522-184F63468073}" presName="composite" presStyleCnt="0"/>
      <dgm:spPr/>
    </dgm:pt>
    <dgm:pt modelId="{93BC9BDA-1119-FD48-B494-2C0E1D4BD6E0}" type="pres">
      <dgm:prSet presAssocID="{D47E6367-273F-D946-8522-184F63468073}" presName="rect1" presStyleLbl="trAlignAcc1" presStyleIdx="2" presStyleCnt="4">
        <dgm:presLayoutVars>
          <dgm:bulletEnabled val="1"/>
        </dgm:presLayoutVars>
      </dgm:prSet>
      <dgm:spPr/>
    </dgm:pt>
    <dgm:pt modelId="{37BC2281-5A2E-6346-9286-1E3262624E2F}" type="pres">
      <dgm:prSet presAssocID="{D47E6367-273F-D946-8522-184F63468073}" presName="rect2" presStyleLbl="fgImgPlace1" presStyleIdx="2" presStyleCnt="4" custScaleX="98050" custScaleY="9973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6E91D4A6-9709-F44A-9006-DE7AE1D90A14}" type="pres">
      <dgm:prSet presAssocID="{6F29CA72-E667-9B48-AE0A-6D267F4907E4}" presName="sibTrans" presStyleCnt="0"/>
      <dgm:spPr/>
    </dgm:pt>
    <dgm:pt modelId="{6B9FEF12-082A-CA4B-8B3C-B1EA97238B5A}" type="pres">
      <dgm:prSet presAssocID="{BD2B6901-E048-2A43-8B47-7B19B49FD3B8}" presName="composite" presStyleCnt="0"/>
      <dgm:spPr/>
    </dgm:pt>
    <dgm:pt modelId="{B7CCF0ED-D870-CD4D-90F3-15F0CD34634C}" type="pres">
      <dgm:prSet presAssocID="{BD2B6901-E048-2A43-8B47-7B19B49FD3B8}" presName="rect1" presStyleLbl="trAlignAcc1" presStyleIdx="3" presStyleCnt="4">
        <dgm:presLayoutVars>
          <dgm:bulletEnabled val="1"/>
        </dgm:presLayoutVars>
      </dgm:prSet>
      <dgm:spPr/>
    </dgm:pt>
    <dgm:pt modelId="{D0AD278B-BADF-274C-A81C-53B3595C2430}" type="pres">
      <dgm:prSet presAssocID="{BD2B6901-E048-2A43-8B47-7B19B49FD3B8}" presName="rect2" presStyleLbl="fgImgPlace1" presStyleIdx="3" presStyleCnt="4" custScaleX="98050" custScaleY="9973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pen envelope with solid fill"/>
        </a:ext>
      </dgm:extLst>
    </dgm:pt>
  </dgm:ptLst>
  <dgm:cxnLst>
    <dgm:cxn modelId="{59570F56-D607-0249-B978-45D2307A5EEB}" type="presOf" srcId="{71454A53-62B0-F147-BA91-E206B938179B}" destId="{3FF267BE-CFB6-1346-B0FA-F7F31C628331}" srcOrd="0" destOrd="0" presId="urn:microsoft.com/office/officeart/2008/layout/PictureStrips"/>
    <dgm:cxn modelId="{14F3BD7E-5951-1148-A418-0E3E374C7F0E}" type="presOf" srcId="{BD2B6901-E048-2A43-8B47-7B19B49FD3B8}" destId="{B7CCF0ED-D870-CD4D-90F3-15F0CD34634C}" srcOrd="0" destOrd="0" presId="urn:microsoft.com/office/officeart/2008/layout/PictureStrips"/>
    <dgm:cxn modelId="{BF30E193-7538-7E4D-914C-4188053341BB}" srcId="{AA101C4D-957C-3B4F-B521-BF9497553B96}" destId="{D47E6367-273F-D946-8522-184F63468073}" srcOrd="2" destOrd="0" parTransId="{D226FF6F-427C-9740-9383-717B468B4900}" sibTransId="{6F29CA72-E667-9B48-AE0A-6D267F4907E4}"/>
    <dgm:cxn modelId="{5BE1D5C7-E5F7-F346-8355-004774A42729}" srcId="{AA101C4D-957C-3B4F-B521-BF9497553B96}" destId="{71454A53-62B0-F147-BA91-E206B938179B}" srcOrd="0" destOrd="0" parTransId="{C175E6EE-9857-A348-861A-992D146C425F}" sibTransId="{09468078-E855-D742-8685-BD1ACBD2B289}"/>
    <dgm:cxn modelId="{CC28B6D4-4950-434B-B2E8-51C95475BA08}" srcId="{AA101C4D-957C-3B4F-B521-BF9497553B96}" destId="{1FA8AAF3-D4C1-5E46-ACAD-7E08523F4BBC}" srcOrd="1" destOrd="0" parTransId="{7C536F9D-E707-D04D-AAFA-232FBB29971E}" sibTransId="{99F2CE21-FD88-8D45-A0BF-3E323A3B7254}"/>
    <dgm:cxn modelId="{C945DCD8-86F7-1A4D-A529-71DC5F3B0EC7}" type="presOf" srcId="{1FA8AAF3-D4C1-5E46-ACAD-7E08523F4BBC}" destId="{6F58DEE0-B613-8441-AEBF-3E41179C93D5}" srcOrd="0" destOrd="0" presId="urn:microsoft.com/office/officeart/2008/layout/PictureStrips"/>
    <dgm:cxn modelId="{E73067E5-E25E-8A4D-B7E8-F12CB821E2C4}" type="presOf" srcId="{AA101C4D-957C-3B4F-B521-BF9497553B96}" destId="{9E8B7A03-60AF-EA42-A0AF-FD30D6FA034F}" srcOrd="0" destOrd="0" presId="urn:microsoft.com/office/officeart/2008/layout/PictureStrips"/>
    <dgm:cxn modelId="{2A1263E6-CFC7-6C43-B44B-94454B2B500B}" type="presOf" srcId="{D47E6367-273F-D946-8522-184F63468073}" destId="{93BC9BDA-1119-FD48-B494-2C0E1D4BD6E0}" srcOrd="0" destOrd="0" presId="urn:microsoft.com/office/officeart/2008/layout/PictureStrips"/>
    <dgm:cxn modelId="{AE9514EE-FBC3-4F4D-A32C-F1586BFF91D8}" srcId="{AA101C4D-957C-3B4F-B521-BF9497553B96}" destId="{BD2B6901-E048-2A43-8B47-7B19B49FD3B8}" srcOrd="3" destOrd="0" parTransId="{BEA2ED48-4382-514D-A484-06EFB4D3C313}" sibTransId="{064875BD-3902-2740-811F-1BC128AAD845}"/>
    <dgm:cxn modelId="{49DCB6EB-50B4-9D40-8ACA-4E8D8146A136}" type="presParOf" srcId="{9E8B7A03-60AF-EA42-A0AF-FD30D6FA034F}" destId="{7D1E7CA6-7B54-1343-92CB-4DBC558E80DB}" srcOrd="0" destOrd="0" presId="urn:microsoft.com/office/officeart/2008/layout/PictureStrips"/>
    <dgm:cxn modelId="{C6C380D5-F1E3-4E4A-A847-46C7954591ED}" type="presParOf" srcId="{7D1E7CA6-7B54-1343-92CB-4DBC558E80DB}" destId="{3FF267BE-CFB6-1346-B0FA-F7F31C628331}" srcOrd="0" destOrd="0" presId="urn:microsoft.com/office/officeart/2008/layout/PictureStrips"/>
    <dgm:cxn modelId="{E590CD1D-3C19-1448-AE9F-6F3DCB201D84}" type="presParOf" srcId="{7D1E7CA6-7B54-1343-92CB-4DBC558E80DB}" destId="{D571FC71-0689-DD44-84DC-770BCEEDA5C7}" srcOrd="1" destOrd="0" presId="urn:microsoft.com/office/officeart/2008/layout/PictureStrips"/>
    <dgm:cxn modelId="{94815DF0-1F4D-064E-8B24-AA77A0BE6607}" type="presParOf" srcId="{9E8B7A03-60AF-EA42-A0AF-FD30D6FA034F}" destId="{D89FE274-1F88-9D42-8974-63843C1EAFFD}" srcOrd="1" destOrd="0" presId="urn:microsoft.com/office/officeart/2008/layout/PictureStrips"/>
    <dgm:cxn modelId="{C7DC16A0-E349-5347-8242-B749A4E0786E}" type="presParOf" srcId="{9E8B7A03-60AF-EA42-A0AF-FD30D6FA034F}" destId="{7EC836A8-6439-5441-A90F-BB7872B77220}" srcOrd="2" destOrd="0" presId="urn:microsoft.com/office/officeart/2008/layout/PictureStrips"/>
    <dgm:cxn modelId="{6372E0C4-FFC1-9E4D-BDAA-D350631B37F7}" type="presParOf" srcId="{7EC836A8-6439-5441-A90F-BB7872B77220}" destId="{6F58DEE0-B613-8441-AEBF-3E41179C93D5}" srcOrd="0" destOrd="0" presId="urn:microsoft.com/office/officeart/2008/layout/PictureStrips"/>
    <dgm:cxn modelId="{A66E7DF6-1EF8-DB4B-8F6D-DE43FCE2AA69}" type="presParOf" srcId="{7EC836A8-6439-5441-A90F-BB7872B77220}" destId="{8CAFAD02-861A-DC4F-8891-A496394C734E}" srcOrd="1" destOrd="0" presId="urn:microsoft.com/office/officeart/2008/layout/PictureStrips"/>
    <dgm:cxn modelId="{06EE5134-96B6-3949-999F-02E8B4EBE61A}" type="presParOf" srcId="{9E8B7A03-60AF-EA42-A0AF-FD30D6FA034F}" destId="{D4C2E716-732E-1A4F-A3C1-B694538E94FC}" srcOrd="3" destOrd="0" presId="urn:microsoft.com/office/officeart/2008/layout/PictureStrips"/>
    <dgm:cxn modelId="{F5FF411D-7A82-F34D-AF35-1AAA496AD895}" type="presParOf" srcId="{9E8B7A03-60AF-EA42-A0AF-FD30D6FA034F}" destId="{67F1D2C7-DDA8-3E46-B062-AB1220640703}" srcOrd="4" destOrd="0" presId="urn:microsoft.com/office/officeart/2008/layout/PictureStrips"/>
    <dgm:cxn modelId="{45055801-7DA1-694A-B4D2-25D222E52AC6}" type="presParOf" srcId="{67F1D2C7-DDA8-3E46-B062-AB1220640703}" destId="{93BC9BDA-1119-FD48-B494-2C0E1D4BD6E0}" srcOrd="0" destOrd="0" presId="urn:microsoft.com/office/officeart/2008/layout/PictureStrips"/>
    <dgm:cxn modelId="{C9229F47-B79C-9B4E-A779-823022F1F464}" type="presParOf" srcId="{67F1D2C7-DDA8-3E46-B062-AB1220640703}" destId="{37BC2281-5A2E-6346-9286-1E3262624E2F}" srcOrd="1" destOrd="0" presId="urn:microsoft.com/office/officeart/2008/layout/PictureStrips"/>
    <dgm:cxn modelId="{6905D76F-728E-5244-A879-1E7B1F0AFE72}" type="presParOf" srcId="{9E8B7A03-60AF-EA42-A0AF-FD30D6FA034F}" destId="{6E91D4A6-9709-F44A-9006-DE7AE1D90A14}" srcOrd="5" destOrd="0" presId="urn:microsoft.com/office/officeart/2008/layout/PictureStrips"/>
    <dgm:cxn modelId="{276FED54-CAA4-A340-9FB8-EEDE76125CE6}" type="presParOf" srcId="{9E8B7A03-60AF-EA42-A0AF-FD30D6FA034F}" destId="{6B9FEF12-082A-CA4B-8B3C-B1EA97238B5A}" srcOrd="6" destOrd="0" presId="urn:microsoft.com/office/officeart/2008/layout/PictureStrips"/>
    <dgm:cxn modelId="{65D6487A-F437-454C-B2A4-F9954533D4A3}" type="presParOf" srcId="{6B9FEF12-082A-CA4B-8B3C-B1EA97238B5A}" destId="{B7CCF0ED-D870-CD4D-90F3-15F0CD34634C}" srcOrd="0" destOrd="0" presId="urn:microsoft.com/office/officeart/2008/layout/PictureStrips"/>
    <dgm:cxn modelId="{21CB1C2E-07B1-B446-9AB2-4F440B797E6D}" type="presParOf" srcId="{6B9FEF12-082A-CA4B-8B3C-B1EA97238B5A}" destId="{D0AD278B-BADF-274C-A81C-53B3595C243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09986A-AB48-274F-89F0-3C3903080FC2}" type="doc">
      <dgm:prSet loTypeId="urn:microsoft.com/office/officeart/2005/8/layout/process4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3B95B4DF-968C-5046-B194-A93DAE1D9145}">
      <dgm:prSet custT="1"/>
      <dgm:spPr/>
      <dgm:t>
        <a:bodyPr/>
        <a:lstStyle/>
        <a:p>
          <a:r>
            <a:rPr lang="en-US" sz="1800" b="0" i="0">
              <a:latin typeface="Lato" panose="020F0502020204030203" pitchFamily="34" charset="77"/>
            </a:rPr>
            <a:t>Identify where the client will be staying after being exited from your program (that night). </a:t>
          </a:r>
        </a:p>
      </dgm:t>
    </dgm:pt>
    <dgm:pt modelId="{CB949A87-6CF8-BE4F-8CA0-735A3F6136DC}" type="parTrans" cxnId="{3B15802B-E054-CB40-B2AC-8949436FB09D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5D922097-353A-5848-9F6C-991EB0E65BB8}" type="sibTrans" cxnId="{3B15802B-E054-CB40-B2AC-8949436FB09D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1F8D97AF-41E7-9847-A258-FE79B883F260}">
      <dgm:prSet custT="1"/>
      <dgm:spPr/>
      <dgm:t>
        <a:bodyPr/>
        <a:lstStyle/>
        <a:p>
          <a:r>
            <a:rPr lang="en-US" sz="1800" b="0" i="0">
              <a:latin typeface="Lato" panose="020F0502020204030203" pitchFamily="34" charset="77"/>
            </a:rPr>
            <a:t>Enrollment data will auto-populate to the exit screen except the Exit Destination</a:t>
          </a:r>
        </a:p>
      </dgm:t>
    </dgm:pt>
    <dgm:pt modelId="{85D743B1-C20D-8F49-8BBD-4BFED9AE192B}" type="parTrans" cxnId="{B7BFCB6F-E5C7-FE4F-A297-89331A03BBB1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E1F94E36-0FFF-C743-AE87-13E53027B01D}" type="sibTrans" cxnId="{B7BFCB6F-E5C7-FE4F-A297-89331A03BBB1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4658649C-FA19-0F49-8A50-9A7E2AE29878}">
      <dgm:prSet custT="1"/>
      <dgm:spPr/>
      <dgm:t>
        <a:bodyPr/>
        <a:lstStyle/>
        <a:p>
          <a:r>
            <a:rPr lang="en-US" sz="1800" b="0" i="0">
              <a:latin typeface="Lato" panose="020F0502020204030203" pitchFamily="34" charset="77"/>
            </a:rPr>
            <a:t>The clients’ Exit Destination must be entered at the time they are being exited from the program. </a:t>
          </a:r>
        </a:p>
      </dgm:t>
    </dgm:pt>
    <dgm:pt modelId="{524910D9-906D-6040-B660-0EAD6F68578D}" type="parTrans" cxnId="{34554856-6612-5E4F-A59D-8D5B844CD4EA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9505F8B8-ABAE-5947-A8A3-30F35D76BA67}" type="sibTrans" cxnId="{34554856-6612-5E4F-A59D-8D5B844CD4EA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F5C4FD6B-B30D-9047-94A7-857494093802}">
      <dgm:prSet custT="1"/>
      <dgm:spPr/>
      <dgm:t>
        <a:bodyPr/>
        <a:lstStyle/>
        <a:p>
          <a:r>
            <a:rPr lang="en-US" sz="1800" b="0" i="0">
              <a:latin typeface="Lato" panose="020F0502020204030203" pitchFamily="34" charset="77"/>
            </a:rPr>
            <a:t>Data Not Collected, No Exit Interview Completed, and Other are considered “missing data”– avoid using when possible</a:t>
          </a:r>
        </a:p>
      </dgm:t>
    </dgm:pt>
    <dgm:pt modelId="{D9789D8D-7240-2045-A201-98711C914D83}" type="parTrans" cxnId="{18E1945E-97FC-6E4B-892A-8580319B5476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AFE5F25D-B6D5-5D4B-87AF-453A99432B0E}" type="sibTrans" cxnId="{18E1945E-97FC-6E4B-892A-8580319B5476}">
      <dgm:prSet/>
      <dgm:spPr/>
      <dgm:t>
        <a:bodyPr/>
        <a:lstStyle/>
        <a:p>
          <a:endParaRPr lang="en-US" sz="1800" b="0" i="0">
            <a:latin typeface="Lato" panose="020F0502020204030203" pitchFamily="34" charset="77"/>
          </a:endParaRPr>
        </a:p>
      </dgm:t>
    </dgm:pt>
    <dgm:pt modelId="{DD95FB95-98F3-DB4B-B9BE-BD099BC7F235}" type="pres">
      <dgm:prSet presAssocID="{3C09986A-AB48-274F-89F0-3C3903080FC2}" presName="Name0" presStyleCnt="0">
        <dgm:presLayoutVars>
          <dgm:dir/>
          <dgm:animLvl val="lvl"/>
          <dgm:resizeHandles val="exact"/>
        </dgm:presLayoutVars>
      </dgm:prSet>
      <dgm:spPr/>
    </dgm:pt>
    <dgm:pt modelId="{12889242-28DB-F543-9DFD-054C8ABE6CD0}" type="pres">
      <dgm:prSet presAssocID="{F5C4FD6B-B30D-9047-94A7-857494093802}" presName="boxAndChildren" presStyleCnt="0"/>
      <dgm:spPr/>
    </dgm:pt>
    <dgm:pt modelId="{F971C440-887D-C940-AD9C-05F6A111964C}" type="pres">
      <dgm:prSet presAssocID="{F5C4FD6B-B30D-9047-94A7-857494093802}" presName="parentTextBox" presStyleLbl="node1" presStyleIdx="0" presStyleCnt="4"/>
      <dgm:spPr/>
    </dgm:pt>
    <dgm:pt modelId="{84008B3F-E55E-4F48-AACD-CEF0932CA5EE}" type="pres">
      <dgm:prSet presAssocID="{9505F8B8-ABAE-5947-A8A3-30F35D76BA67}" presName="sp" presStyleCnt="0"/>
      <dgm:spPr/>
    </dgm:pt>
    <dgm:pt modelId="{7396013C-1680-F745-B63E-4FAE7273B836}" type="pres">
      <dgm:prSet presAssocID="{4658649C-FA19-0F49-8A50-9A7E2AE29878}" presName="arrowAndChildren" presStyleCnt="0"/>
      <dgm:spPr/>
    </dgm:pt>
    <dgm:pt modelId="{3508754C-0FAD-454B-8F3A-9224F9250AF7}" type="pres">
      <dgm:prSet presAssocID="{4658649C-FA19-0F49-8A50-9A7E2AE29878}" presName="parentTextArrow" presStyleLbl="node1" presStyleIdx="1" presStyleCnt="4"/>
      <dgm:spPr/>
    </dgm:pt>
    <dgm:pt modelId="{238A23B4-6254-9F4C-96B9-F106B6284F54}" type="pres">
      <dgm:prSet presAssocID="{E1F94E36-0FFF-C743-AE87-13E53027B01D}" presName="sp" presStyleCnt="0"/>
      <dgm:spPr/>
    </dgm:pt>
    <dgm:pt modelId="{92B913DE-BE99-794B-9D12-B42C8025525B}" type="pres">
      <dgm:prSet presAssocID="{1F8D97AF-41E7-9847-A258-FE79B883F260}" presName="arrowAndChildren" presStyleCnt="0"/>
      <dgm:spPr/>
    </dgm:pt>
    <dgm:pt modelId="{FF2CE38D-E1E0-2648-B981-2F12C16C017E}" type="pres">
      <dgm:prSet presAssocID="{1F8D97AF-41E7-9847-A258-FE79B883F260}" presName="parentTextArrow" presStyleLbl="node1" presStyleIdx="2" presStyleCnt="4"/>
      <dgm:spPr/>
    </dgm:pt>
    <dgm:pt modelId="{E5C28028-74AD-BE45-A0E0-35D9A1F34783}" type="pres">
      <dgm:prSet presAssocID="{5D922097-353A-5848-9F6C-991EB0E65BB8}" presName="sp" presStyleCnt="0"/>
      <dgm:spPr/>
    </dgm:pt>
    <dgm:pt modelId="{71AE6056-99F2-5D4A-B67B-50487127AA88}" type="pres">
      <dgm:prSet presAssocID="{3B95B4DF-968C-5046-B194-A93DAE1D9145}" presName="arrowAndChildren" presStyleCnt="0"/>
      <dgm:spPr/>
    </dgm:pt>
    <dgm:pt modelId="{44206323-8154-134C-98BD-5DA68C842C63}" type="pres">
      <dgm:prSet presAssocID="{3B95B4DF-968C-5046-B194-A93DAE1D9145}" presName="parentTextArrow" presStyleLbl="node1" presStyleIdx="3" presStyleCnt="4"/>
      <dgm:spPr/>
    </dgm:pt>
  </dgm:ptLst>
  <dgm:cxnLst>
    <dgm:cxn modelId="{3B15802B-E054-CB40-B2AC-8949436FB09D}" srcId="{3C09986A-AB48-274F-89F0-3C3903080FC2}" destId="{3B95B4DF-968C-5046-B194-A93DAE1D9145}" srcOrd="0" destOrd="0" parTransId="{CB949A87-6CF8-BE4F-8CA0-735A3F6136DC}" sibTransId="{5D922097-353A-5848-9F6C-991EB0E65BB8}"/>
    <dgm:cxn modelId="{E3E3C530-5F19-F342-8A17-AC6D8E0D0629}" type="presOf" srcId="{4658649C-FA19-0F49-8A50-9A7E2AE29878}" destId="{3508754C-0FAD-454B-8F3A-9224F9250AF7}" srcOrd="0" destOrd="0" presId="urn:microsoft.com/office/officeart/2005/8/layout/process4"/>
    <dgm:cxn modelId="{18E1945E-97FC-6E4B-892A-8580319B5476}" srcId="{3C09986A-AB48-274F-89F0-3C3903080FC2}" destId="{F5C4FD6B-B30D-9047-94A7-857494093802}" srcOrd="3" destOrd="0" parTransId="{D9789D8D-7240-2045-A201-98711C914D83}" sibTransId="{AFE5F25D-B6D5-5D4B-87AF-453A99432B0E}"/>
    <dgm:cxn modelId="{F5432F45-0BBE-6442-B602-C894CABAF984}" type="presOf" srcId="{3C09986A-AB48-274F-89F0-3C3903080FC2}" destId="{DD95FB95-98F3-DB4B-B9BE-BD099BC7F235}" srcOrd="0" destOrd="0" presId="urn:microsoft.com/office/officeart/2005/8/layout/process4"/>
    <dgm:cxn modelId="{C008DE6B-2382-424C-B2C8-BD2FC75F973A}" type="presOf" srcId="{F5C4FD6B-B30D-9047-94A7-857494093802}" destId="{F971C440-887D-C940-AD9C-05F6A111964C}" srcOrd="0" destOrd="0" presId="urn:microsoft.com/office/officeart/2005/8/layout/process4"/>
    <dgm:cxn modelId="{B7BFCB6F-E5C7-FE4F-A297-89331A03BBB1}" srcId="{3C09986A-AB48-274F-89F0-3C3903080FC2}" destId="{1F8D97AF-41E7-9847-A258-FE79B883F260}" srcOrd="1" destOrd="0" parTransId="{85D743B1-C20D-8F49-8BBD-4BFED9AE192B}" sibTransId="{E1F94E36-0FFF-C743-AE87-13E53027B01D}"/>
    <dgm:cxn modelId="{7F9FAE70-BD3A-5243-9365-CC112E6CDCC9}" type="presOf" srcId="{3B95B4DF-968C-5046-B194-A93DAE1D9145}" destId="{44206323-8154-134C-98BD-5DA68C842C63}" srcOrd="0" destOrd="0" presId="urn:microsoft.com/office/officeart/2005/8/layout/process4"/>
    <dgm:cxn modelId="{34554856-6612-5E4F-A59D-8D5B844CD4EA}" srcId="{3C09986A-AB48-274F-89F0-3C3903080FC2}" destId="{4658649C-FA19-0F49-8A50-9A7E2AE29878}" srcOrd="2" destOrd="0" parTransId="{524910D9-906D-6040-B660-0EAD6F68578D}" sibTransId="{9505F8B8-ABAE-5947-A8A3-30F35D76BA67}"/>
    <dgm:cxn modelId="{9BBD5BB0-6294-294B-9096-B932DAABCF48}" type="presOf" srcId="{1F8D97AF-41E7-9847-A258-FE79B883F260}" destId="{FF2CE38D-E1E0-2648-B981-2F12C16C017E}" srcOrd="0" destOrd="0" presId="urn:microsoft.com/office/officeart/2005/8/layout/process4"/>
    <dgm:cxn modelId="{36D12137-05E7-BD44-8BC7-1955A4C22E31}" type="presParOf" srcId="{DD95FB95-98F3-DB4B-B9BE-BD099BC7F235}" destId="{12889242-28DB-F543-9DFD-054C8ABE6CD0}" srcOrd="0" destOrd="0" presId="urn:microsoft.com/office/officeart/2005/8/layout/process4"/>
    <dgm:cxn modelId="{26FECC38-6026-0649-AC53-11176EE62850}" type="presParOf" srcId="{12889242-28DB-F543-9DFD-054C8ABE6CD0}" destId="{F971C440-887D-C940-AD9C-05F6A111964C}" srcOrd="0" destOrd="0" presId="urn:microsoft.com/office/officeart/2005/8/layout/process4"/>
    <dgm:cxn modelId="{3B93943A-0A0D-DF48-BA7E-0C8D96E2F259}" type="presParOf" srcId="{DD95FB95-98F3-DB4B-B9BE-BD099BC7F235}" destId="{84008B3F-E55E-4F48-AACD-CEF0932CA5EE}" srcOrd="1" destOrd="0" presId="urn:microsoft.com/office/officeart/2005/8/layout/process4"/>
    <dgm:cxn modelId="{1E5D0427-2BD9-E94C-BC01-B7D1CC168A63}" type="presParOf" srcId="{DD95FB95-98F3-DB4B-B9BE-BD099BC7F235}" destId="{7396013C-1680-F745-B63E-4FAE7273B836}" srcOrd="2" destOrd="0" presId="urn:microsoft.com/office/officeart/2005/8/layout/process4"/>
    <dgm:cxn modelId="{C0166968-8610-964E-AC0C-A98A7484E028}" type="presParOf" srcId="{7396013C-1680-F745-B63E-4FAE7273B836}" destId="{3508754C-0FAD-454B-8F3A-9224F9250AF7}" srcOrd="0" destOrd="0" presId="urn:microsoft.com/office/officeart/2005/8/layout/process4"/>
    <dgm:cxn modelId="{DAB9ED38-03E0-0E40-B5DC-459D5C629E63}" type="presParOf" srcId="{DD95FB95-98F3-DB4B-B9BE-BD099BC7F235}" destId="{238A23B4-6254-9F4C-96B9-F106B6284F54}" srcOrd="3" destOrd="0" presId="urn:microsoft.com/office/officeart/2005/8/layout/process4"/>
    <dgm:cxn modelId="{1DED41E3-E4CF-DF40-B80D-E82164795E5B}" type="presParOf" srcId="{DD95FB95-98F3-DB4B-B9BE-BD099BC7F235}" destId="{92B913DE-BE99-794B-9D12-B42C8025525B}" srcOrd="4" destOrd="0" presId="urn:microsoft.com/office/officeart/2005/8/layout/process4"/>
    <dgm:cxn modelId="{C80830CE-FCFD-614A-B362-43BE2DF2913E}" type="presParOf" srcId="{92B913DE-BE99-794B-9D12-B42C8025525B}" destId="{FF2CE38D-E1E0-2648-B981-2F12C16C017E}" srcOrd="0" destOrd="0" presId="urn:microsoft.com/office/officeart/2005/8/layout/process4"/>
    <dgm:cxn modelId="{B1E280C2-6EFF-9845-AD43-A5563100D76C}" type="presParOf" srcId="{DD95FB95-98F3-DB4B-B9BE-BD099BC7F235}" destId="{E5C28028-74AD-BE45-A0E0-35D9A1F34783}" srcOrd="5" destOrd="0" presId="urn:microsoft.com/office/officeart/2005/8/layout/process4"/>
    <dgm:cxn modelId="{4C544603-CF13-1B4C-877F-751592929410}" type="presParOf" srcId="{DD95FB95-98F3-DB4B-B9BE-BD099BC7F235}" destId="{71AE6056-99F2-5D4A-B67B-50487127AA88}" srcOrd="6" destOrd="0" presId="urn:microsoft.com/office/officeart/2005/8/layout/process4"/>
    <dgm:cxn modelId="{E3C5E449-4CF9-174D-B9DB-01C020112664}" type="presParOf" srcId="{71AE6056-99F2-5D4A-B67B-50487127AA88}" destId="{44206323-8154-134C-98BD-5DA68C842C6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285D7-8580-AF43-973B-7EB280038CC1}">
      <dsp:nvSpPr>
        <dsp:cNvPr id="0" name=""/>
        <dsp:cNvSpPr/>
      </dsp:nvSpPr>
      <dsp:spPr>
        <a:xfrm rot="10800000">
          <a:off x="2097909" y="0"/>
          <a:ext cx="7757078" cy="7968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388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latin typeface="Lato" panose="020F0502020204030203" pitchFamily="34" charset="77"/>
            </a:rPr>
            <a:t>Duplicate Clients</a:t>
          </a:r>
        </a:p>
      </dsp:txBody>
      <dsp:txXfrm rot="10800000">
        <a:off x="2297121" y="0"/>
        <a:ext cx="7557866" cy="796848"/>
      </dsp:txXfrm>
    </dsp:sp>
    <dsp:sp modelId="{EC2CA789-7981-CE43-8F22-BA358C67A31C}">
      <dsp:nvSpPr>
        <dsp:cNvPr id="0" name=""/>
        <dsp:cNvSpPr/>
      </dsp:nvSpPr>
      <dsp:spPr>
        <a:xfrm>
          <a:off x="1178014" y="0"/>
          <a:ext cx="796848" cy="7968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396D180-2C70-774C-83DE-936830ADCB43}">
      <dsp:nvSpPr>
        <dsp:cNvPr id="0" name=""/>
        <dsp:cNvSpPr/>
      </dsp:nvSpPr>
      <dsp:spPr>
        <a:xfrm rot="10800000">
          <a:off x="2153062" y="996401"/>
          <a:ext cx="7757078" cy="7968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388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HIC/PIT Updates</a:t>
          </a:r>
        </a:p>
      </dsp:txBody>
      <dsp:txXfrm rot="10800000">
        <a:off x="2352274" y="996401"/>
        <a:ext cx="7557866" cy="796848"/>
      </dsp:txXfrm>
    </dsp:sp>
    <dsp:sp modelId="{47B1D632-C382-484F-B23A-9447BDF05182}">
      <dsp:nvSpPr>
        <dsp:cNvPr id="0" name=""/>
        <dsp:cNvSpPr/>
      </dsp:nvSpPr>
      <dsp:spPr>
        <a:xfrm>
          <a:off x="1153304" y="996401"/>
          <a:ext cx="796848" cy="7968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7753BE-B506-BF45-AC20-A5696EAF88F2}">
      <dsp:nvSpPr>
        <dsp:cNvPr id="0" name=""/>
        <dsp:cNvSpPr/>
      </dsp:nvSpPr>
      <dsp:spPr>
        <a:xfrm rot="10800000">
          <a:off x="2126145" y="1992803"/>
          <a:ext cx="7757078" cy="7968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388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Exits and Destinations</a:t>
          </a:r>
        </a:p>
      </dsp:txBody>
      <dsp:txXfrm rot="10800000">
        <a:off x="2325357" y="1992803"/>
        <a:ext cx="7557866" cy="796848"/>
      </dsp:txXfrm>
    </dsp:sp>
    <dsp:sp modelId="{B6F95503-B3EC-A149-BBAA-B54C36EC12F6}">
      <dsp:nvSpPr>
        <dsp:cNvPr id="0" name=""/>
        <dsp:cNvSpPr/>
      </dsp:nvSpPr>
      <dsp:spPr>
        <a:xfrm>
          <a:off x="1178014" y="1992462"/>
          <a:ext cx="796848" cy="7968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267BE-CFB6-1346-B0FA-F7F31C628331}">
      <dsp:nvSpPr>
        <dsp:cNvPr id="0" name=""/>
        <dsp:cNvSpPr/>
      </dsp:nvSpPr>
      <dsp:spPr>
        <a:xfrm>
          <a:off x="194045" y="961103"/>
          <a:ext cx="4873739" cy="15230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160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ato" panose="020F0502020204030203" pitchFamily="34" charset="77"/>
            </a:rPr>
            <a:t>HIC/PIT submission to HUD – Coming Soon!</a:t>
          </a:r>
        </a:p>
      </dsp:txBody>
      <dsp:txXfrm>
        <a:off x="194045" y="961103"/>
        <a:ext cx="4873739" cy="1523043"/>
      </dsp:txXfrm>
    </dsp:sp>
    <dsp:sp modelId="{D571FC71-0689-DD44-84DC-770BCEEDA5C7}">
      <dsp:nvSpPr>
        <dsp:cNvPr id="0" name=""/>
        <dsp:cNvSpPr/>
      </dsp:nvSpPr>
      <dsp:spPr>
        <a:xfrm>
          <a:off x="0" y="533124"/>
          <a:ext cx="1045341" cy="15950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8DEE0-B613-8441-AEBF-3E41179C93D5}">
      <dsp:nvSpPr>
        <dsp:cNvPr id="0" name=""/>
        <dsp:cNvSpPr/>
      </dsp:nvSpPr>
      <dsp:spPr>
        <a:xfrm>
          <a:off x="5511817" y="961103"/>
          <a:ext cx="4873739" cy="15230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160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ato" panose="020F0502020204030203" pitchFamily="34" charset="77"/>
            </a:rPr>
            <a:t>Continue Data Quality cleanup.</a:t>
          </a:r>
        </a:p>
      </dsp:txBody>
      <dsp:txXfrm>
        <a:off x="5511817" y="961103"/>
        <a:ext cx="4873739" cy="1523043"/>
      </dsp:txXfrm>
    </dsp:sp>
    <dsp:sp modelId="{8CAFAD02-861A-DC4F-8891-A496394C734E}">
      <dsp:nvSpPr>
        <dsp:cNvPr id="0" name=""/>
        <dsp:cNvSpPr/>
      </dsp:nvSpPr>
      <dsp:spPr>
        <a:xfrm>
          <a:off x="5319139" y="743195"/>
          <a:ext cx="1045341" cy="15950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C9BDA-1119-FD48-B494-2C0E1D4BD6E0}">
      <dsp:nvSpPr>
        <dsp:cNvPr id="0" name=""/>
        <dsp:cNvSpPr/>
      </dsp:nvSpPr>
      <dsp:spPr>
        <a:xfrm>
          <a:off x="194045" y="2876359"/>
          <a:ext cx="4873739" cy="15230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160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ato" panose="020F0502020204030203" pitchFamily="34" charset="77"/>
            </a:rPr>
            <a:t>Schedule time with </a:t>
          </a:r>
          <a:r>
            <a:rPr lang="en-US" sz="2400" b="0" i="0" kern="1200" dirty="0" err="1">
              <a:latin typeface="Lato" panose="020F0502020204030203" pitchFamily="34" charset="77"/>
            </a:rPr>
            <a:t>Bitfocus</a:t>
          </a:r>
          <a:r>
            <a:rPr lang="en-US" sz="2400" b="0" i="0" kern="1200" dirty="0">
              <a:latin typeface="Lato" panose="020F0502020204030203" pitchFamily="34" charset="77"/>
            </a:rPr>
            <a:t>.</a:t>
          </a:r>
        </a:p>
      </dsp:txBody>
      <dsp:txXfrm>
        <a:off x="194045" y="2876359"/>
        <a:ext cx="4873739" cy="1523043"/>
      </dsp:txXfrm>
    </dsp:sp>
    <dsp:sp modelId="{37BC2281-5A2E-6346-9286-1E3262624E2F}">
      <dsp:nvSpPr>
        <dsp:cNvPr id="0" name=""/>
        <dsp:cNvSpPr/>
      </dsp:nvSpPr>
      <dsp:spPr>
        <a:xfrm>
          <a:off x="1367" y="2658450"/>
          <a:ext cx="1045341" cy="15950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CF0ED-D870-CD4D-90F3-15F0CD34634C}">
      <dsp:nvSpPr>
        <dsp:cNvPr id="0" name=""/>
        <dsp:cNvSpPr/>
      </dsp:nvSpPr>
      <dsp:spPr>
        <a:xfrm>
          <a:off x="5511817" y="2876359"/>
          <a:ext cx="4873739" cy="15230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1608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ato" panose="020F0502020204030203" pitchFamily="34" charset="77"/>
            </a:rPr>
            <a:t>Respond to outreach emails from Wake County and </a:t>
          </a:r>
          <a:r>
            <a:rPr lang="en-US" sz="2400" b="0" i="0" kern="1200" dirty="0" err="1">
              <a:latin typeface="Lato" panose="020F0502020204030203" pitchFamily="34" charset="77"/>
            </a:rPr>
            <a:t>Bitfocus</a:t>
          </a:r>
          <a:endParaRPr lang="en-US" sz="2400" b="0" i="0" kern="1200" dirty="0">
            <a:latin typeface="Lato" panose="020F0502020204030203" pitchFamily="34" charset="77"/>
          </a:endParaRPr>
        </a:p>
      </dsp:txBody>
      <dsp:txXfrm>
        <a:off x="5511817" y="2876359"/>
        <a:ext cx="4873739" cy="1523043"/>
      </dsp:txXfrm>
    </dsp:sp>
    <dsp:sp modelId="{D0AD278B-BADF-274C-A81C-53B3595C2430}">
      <dsp:nvSpPr>
        <dsp:cNvPr id="0" name=""/>
        <dsp:cNvSpPr/>
      </dsp:nvSpPr>
      <dsp:spPr>
        <a:xfrm>
          <a:off x="5319139" y="2658450"/>
          <a:ext cx="1045341" cy="15950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1C440-887D-C940-AD9C-05F6A111964C}">
      <dsp:nvSpPr>
        <dsp:cNvPr id="0" name=""/>
        <dsp:cNvSpPr/>
      </dsp:nvSpPr>
      <dsp:spPr>
        <a:xfrm>
          <a:off x="0" y="3924900"/>
          <a:ext cx="6230426" cy="8586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" panose="020F0502020204030203" pitchFamily="34" charset="77"/>
            </a:rPr>
            <a:t>Data Not Collected, No Exit Interview Completed, and Other are considered “missing data”– avoid using when possible</a:t>
          </a:r>
        </a:p>
      </dsp:txBody>
      <dsp:txXfrm>
        <a:off x="0" y="3924900"/>
        <a:ext cx="6230426" cy="858672"/>
      </dsp:txXfrm>
    </dsp:sp>
    <dsp:sp modelId="{3508754C-0FAD-454B-8F3A-9224F9250AF7}">
      <dsp:nvSpPr>
        <dsp:cNvPr id="0" name=""/>
        <dsp:cNvSpPr/>
      </dsp:nvSpPr>
      <dsp:spPr>
        <a:xfrm rot="10800000">
          <a:off x="0" y="2617142"/>
          <a:ext cx="6230426" cy="1320638"/>
        </a:xfrm>
        <a:prstGeom prst="upArrowCallout">
          <a:avLst/>
        </a:prstGeom>
        <a:solidFill>
          <a:schemeClr val="accent1">
            <a:shade val="80000"/>
            <a:hueOff val="182523"/>
            <a:satOff val="-18190"/>
            <a:lumOff val="137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" panose="020F0502020204030203" pitchFamily="34" charset="77"/>
            </a:rPr>
            <a:t>The clients’ Exit Destination must be entered at the time they are being exited from the program. </a:t>
          </a:r>
        </a:p>
      </dsp:txBody>
      <dsp:txXfrm rot="10800000">
        <a:off x="0" y="2617142"/>
        <a:ext cx="6230426" cy="858111"/>
      </dsp:txXfrm>
    </dsp:sp>
    <dsp:sp modelId="{FF2CE38D-E1E0-2648-B981-2F12C16C017E}">
      <dsp:nvSpPr>
        <dsp:cNvPr id="0" name=""/>
        <dsp:cNvSpPr/>
      </dsp:nvSpPr>
      <dsp:spPr>
        <a:xfrm rot="10800000">
          <a:off x="0" y="1309384"/>
          <a:ext cx="6230426" cy="1320638"/>
        </a:xfrm>
        <a:prstGeom prst="upArrowCallout">
          <a:avLst/>
        </a:prstGeom>
        <a:solidFill>
          <a:schemeClr val="accent1">
            <a:shade val="80000"/>
            <a:hueOff val="365045"/>
            <a:satOff val="-36379"/>
            <a:lumOff val="275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" panose="020F0502020204030203" pitchFamily="34" charset="77"/>
            </a:rPr>
            <a:t>Enrollment data will auto-populate to the exit screen except the Exit Destination</a:t>
          </a:r>
        </a:p>
      </dsp:txBody>
      <dsp:txXfrm rot="10800000">
        <a:off x="0" y="1309384"/>
        <a:ext cx="6230426" cy="858111"/>
      </dsp:txXfrm>
    </dsp:sp>
    <dsp:sp modelId="{44206323-8154-134C-98BD-5DA68C842C63}">
      <dsp:nvSpPr>
        <dsp:cNvPr id="0" name=""/>
        <dsp:cNvSpPr/>
      </dsp:nvSpPr>
      <dsp:spPr>
        <a:xfrm rot="10800000">
          <a:off x="0" y="1626"/>
          <a:ext cx="6230426" cy="1320638"/>
        </a:xfrm>
        <a:prstGeom prst="upArrowCallout">
          <a:avLst/>
        </a:prstGeom>
        <a:solidFill>
          <a:schemeClr val="accent1">
            <a:shade val="80000"/>
            <a:hueOff val="547568"/>
            <a:satOff val="-54569"/>
            <a:lumOff val="412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" panose="020F0502020204030203" pitchFamily="34" charset="77"/>
            </a:rPr>
            <a:t>Identify where the client will be staying after being exited from your program (that night). </a:t>
          </a:r>
        </a:p>
      </dsp:txBody>
      <dsp:txXfrm rot="10800000">
        <a:off x="0" y="1626"/>
        <a:ext cx="6230426" cy="858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61339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Kadw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61339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2000"/>
              <a:buNone/>
              <a:defRPr sz="2000">
                <a:solidFill>
                  <a:srgbClr val="89909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800"/>
              <a:buNone/>
              <a:defRPr sz="1800">
                <a:solidFill>
                  <a:srgbClr val="89909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" name="Google Shape;62;p29"/>
          <p:cNvGrpSpPr/>
          <p:nvPr/>
        </p:nvGrpSpPr>
        <p:grpSpPr>
          <a:xfrm>
            <a:off x="1272711" y="435999"/>
            <a:ext cx="9646577" cy="2839276"/>
            <a:chOff x="1272711" y="435999"/>
            <a:chExt cx="9646577" cy="2839276"/>
          </a:xfrm>
        </p:grpSpPr>
        <p:sp>
          <p:nvSpPr>
            <p:cNvPr id="63" name="Google Shape;63;p29"/>
            <p:cNvSpPr/>
            <p:nvPr/>
          </p:nvSpPr>
          <p:spPr>
            <a:xfrm>
              <a:off x="7851960" y="548456"/>
              <a:ext cx="3067328" cy="2605105"/>
            </a:xfrm>
            <a:custGeom>
              <a:avLst/>
              <a:gdLst/>
              <a:ahLst/>
              <a:cxnLst/>
              <a:rect l="l" t="t" r="r" b="b"/>
              <a:pathLst>
                <a:path w="3299459" h="2802254" extrusionOk="0">
                  <a:moveTo>
                    <a:pt x="118986" y="0"/>
                  </a:moveTo>
                  <a:lnTo>
                    <a:pt x="77215" y="4402"/>
                  </a:lnTo>
                  <a:lnTo>
                    <a:pt x="41648" y="22814"/>
                  </a:lnTo>
                  <a:lnTo>
                    <a:pt x="15067" y="52162"/>
                  </a:lnTo>
                  <a:lnTo>
                    <a:pt x="256" y="89372"/>
                  </a:lnTo>
                  <a:lnTo>
                    <a:pt x="0" y="131368"/>
                  </a:lnTo>
                  <a:lnTo>
                    <a:pt x="472795" y="2711069"/>
                  </a:lnTo>
                  <a:lnTo>
                    <a:pt x="491702" y="2755837"/>
                  </a:lnTo>
                  <a:lnTo>
                    <a:pt x="526151" y="2787256"/>
                  </a:lnTo>
                  <a:lnTo>
                    <a:pt x="570397" y="2801958"/>
                  </a:lnTo>
                  <a:lnTo>
                    <a:pt x="618693" y="2796578"/>
                  </a:lnTo>
                  <a:lnTo>
                    <a:pt x="3223552" y="1906257"/>
                  </a:lnTo>
                  <a:lnTo>
                    <a:pt x="3262270" y="1883512"/>
                  </a:lnTo>
                  <a:lnTo>
                    <a:pt x="3288155" y="1848780"/>
                  </a:lnTo>
                  <a:lnTo>
                    <a:pt x="3298931" y="1806823"/>
                  </a:lnTo>
                  <a:lnTo>
                    <a:pt x="3292322" y="1762404"/>
                  </a:lnTo>
                  <a:lnTo>
                    <a:pt x="2753055" y="282638"/>
                  </a:lnTo>
                  <a:lnTo>
                    <a:pt x="2715899" y="232124"/>
                  </a:lnTo>
                  <a:lnTo>
                    <a:pt x="2657360" y="209613"/>
                  </a:lnTo>
                  <a:lnTo>
                    <a:pt x="118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9"/>
            <p:cNvSpPr/>
            <p:nvPr/>
          </p:nvSpPr>
          <p:spPr>
            <a:xfrm>
              <a:off x="3581400" y="435999"/>
              <a:ext cx="4160610" cy="2680076"/>
            </a:xfrm>
            <a:custGeom>
              <a:avLst/>
              <a:gdLst/>
              <a:ahLst/>
              <a:cxnLst/>
              <a:rect l="l" t="t" r="r" b="b"/>
              <a:pathLst>
                <a:path w="4475480" h="2882900" extrusionOk="0">
                  <a:moveTo>
                    <a:pt x="160877" y="0"/>
                  </a:moveTo>
                  <a:lnTo>
                    <a:pt x="118168" y="10034"/>
                  </a:lnTo>
                  <a:lnTo>
                    <a:pt x="80058" y="29604"/>
                  </a:lnTo>
                  <a:lnTo>
                    <a:pt x="47866" y="57277"/>
                  </a:lnTo>
                  <a:lnTo>
                    <a:pt x="22912" y="91620"/>
                  </a:lnTo>
                  <a:lnTo>
                    <a:pt x="6517" y="131200"/>
                  </a:lnTo>
                  <a:lnTo>
                    <a:pt x="0" y="174584"/>
                  </a:lnTo>
                  <a:lnTo>
                    <a:pt x="4681" y="220339"/>
                  </a:lnTo>
                  <a:lnTo>
                    <a:pt x="475013" y="2258409"/>
                  </a:lnTo>
                  <a:lnTo>
                    <a:pt x="494328" y="2307683"/>
                  </a:lnTo>
                  <a:lnTo>
                    <a:pt x="526335" y="2348503"/>
                  </a:lnTo>
                  <a:lnTo>
                    <a:pt x="568612" y="2378560"/>
                  </a:lnTo>
                  <a:lnTo>
                    <a:pt x="618738" y="2395544"/>
                  </a:lnTo>
                  <a:lnTo>
                    <a:pt x="3284481" y="2880227"/>
                  </a:lnTo>
                  <a:lnTo>
                    <a:pt x="3331277" y="2882578"/>
                  </a:lnTo>
                  <a:lnTo>
                    <a:pt x="3376049" y="2873159"/>
                  </a:lnTo>
                  <a:lnTo>
                    <a:pt x="3416757" y="2852981"/>
                  </a:lnTo>
                  <a:lnTo>
                    <a:pt x="3451366" y="2823056"/>
                  </a:lnTo>
                  <a:lnTo>
                    <a:pt x="3477839" y="2784393"/>
                  </a:lnTo>
                  <a:lnTo>
                    <a:pt x="4455497" y="862794"/>
                  </a:lnTo>
                  <a:lnTo>
                    <a:pt x="4470808" y="820693"/>
                  </a:lnTo>
                  <a:lnTo>
                    <a:pt x="4475262" y="778092"/>
                  </a:lnTo>
                  <a:lnTo>
                    <a:pt x="4469690" y="736600"/>
                  </a:lnTo>
                  <a:lnTo>
                    <a:pt x="4454926" y="697826"/>
                  </a:lnTo>
                  <a:lnTo>
                    <a:pt x="4431801" y="663377"/>
                  </a:lnTo>
                  <a:lnTo>
                    <a:pt x="4401148" y="634863"/>
                  </a:lnTo>
                  <a:lnTo>
                    <a:pt x="4363798" y="613893"/>
                  </a:lnTo>
                  <a:lnTo>
                    <a:pt x="4320585" y="602075"/>
                  </a:lnTo>
                  <a:lnTo>
                    <a:pt x="206865" y="934"/>
                  </a:lnTo>
                  <a:lnTo>
                    <a:pt x="160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>
              <a:off x="1272711" y="534368"/>
              <a:ext cx="2596337" cy="2740907"/>
            </a:xfrm>
            <a:custGeom>
              <a:avLst/>
              <a:gdLst/>
              <a:ahLst/>
              <a:cxnLst/>
              <a:rect l="l" t="t" r="r" b="b"/>
              <a:pathLst>
                <a:path w="1467464" h="1549175" extrusionOk="0">
                  <a:moveTo>
                    <a:pt x="838200" y="63751"/>
                  </a:moveTo>
                  <a:lnTo>
                    <a:pt x="1459923" y="1337503"/>
                  </a:lnTo>
                  <a:cubicBezTo>
                    <a:pt x="1485034" y="1385994"/>
                    <a:pt x="1444337" y="1437948"/>
                    <a:pt x="1383723" y="1442278"/>
                  </a:cubicBezTo>
                  <a:lnTo>
                    <a:pt x="104775" y="1548785"/>
                  </a:lnTo>
                  <a:cubicBezTo>
                    <a:pt x="51089" y="1553114"/>
                    <a:pt x="0" y="1521076"/>
                    <a:pt x="0" y="1472585"/>
                  </a:cubicBezTo>
                  <a:lnTo>
                    <a:pt x="23380" y="349501"/>
                  </a:lnTo>
                  <a:cubicBezTo>
                    <a:pt x="25111" y="290619"/>
                    <a:pt x="48491" y="265508"/>
                    <a:pt x="99580" y="244726"/>
                  </a:cubicBezTo>
                  <a:lnTo>
                    <a:pt x="696191" y="9198"/>
                  </a:lnTo>
                  <a:cubicBezTo>
                    <a:pt x="754207" y="-13315"/>
                    <a:pt x="810491" y="5735"/>
                    <a:pt x="838200" y="637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6"/>
          <p:cNvSpPr/>
          <p:nvPr/>
        </p:nvSpPr>
        <p:spPr>
          <a:xfrm>
            <a:off x="1" y="1"/>
            <a:ext cx="5300607" cy="6171579"/>
          </a:xfrm>
          <a:custGeom>
            <a:avLst/>
            <a:gdLst/>
            <a:ahLst/>
            <a:cxnLst/>
            <a:rect l="l" t="t" r="r" b="b"/>
            <a:pathLst>
              <a:path w="5300607" h="6171579" extrusionOk="0">
                <a:moveTo>
                  <a:pt x="0" y="0"/>
                </a:moveTo>
                <a:lnTo>
                  <a:pt x="5300607" y="0"/>
                </a:lnTo>
                <a:lnTo>
                  <a:pt x="4580153" y="5725371"/>
                </a:lnTo>
                <a:lnTo>
                  <a:pt x="4555816" y="5829689"/>
                </a:lnTo>
                <a:lnTo>
                  <a:pt x="4511925" y="5923651"/>
                </a:lnTo>
                <a:lnTo>
                  <a:pt x="4451071" y="6005355"/>
                </a:lnTo>
                <a:lnTo>
                  <a:pt x="4375844" y="6072900"/>
                </a:lnTo>
                <a:lnTo>
                  <a:pt x="4288837" y="6124385"/>
                </a:lnTo>
                <a:lnTo>
                  <a:pt x="4192638" y="6157912"/>
                </a:lnTo>
                <a:lnTo>
                  <a:pt x="4089842" y="6171579"/>
                </a:lnTo>
                <a:lnTo>
                  <a:pt x="3983039" y="6163483"/>
                </a:lnTo>
                <a:lnTo>
                  <a:pt x="0" y="5440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9" name="Google Shape;219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0" name="Google Shape;22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46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8"/>
          <p:cNvSpPr/>
          <p:nvPr/>
        </p:nvSpPr>
        <p:spPr>
          <a:xfrm flipH="1">
            <a:off x="0" y="889"/>
            <a:ext cx="12192000" cy="6857111"/>
          </a:xfrm>
          <a:custGeom>
            <a:avLst/>
            <a:gdLst/>
            <a:ahLst/>
            <a:cxnLst/>
            <a:rect l="l" t="t" r="r" b="b"/>
            <a:pathLst>
              <a:path w="12127103" h="6857111" extrusionOk="0">
                <a:moveTo>
                  <a:pt x="6314635" y="0"/>
                </a:moveTo>
                <a:lnTo>
                  <a:pt x="0" y="0"/>
                </a:lnTo>
                <a:lnTo>
                  <a:pt x="1258053" y="5451614"/>
                </a:lnTo>
                <a:lnTo>
                  <a:pt x="1271675" y="5499675"/>
                </a:lnTo>
                <a:lnTo>
                  <a:pt x="1289730" y="5545591"/>
                </a:lnTo>
                <a:lnTo>
                  <a:pt x="1311970" y="5589124"/>
                </a:lnTo>
                <a:lnTo>
                  <a:pt x="1338143" y="5630035"/>
                </a:lnTo>
                <a:lnTo>
                  <a:pt x="1368000" y="5668085"/>
                </a:lnTo>
                <a:lnTo>
                  <a:pt x="1401292" y="5703037"/>
                </a:lnTo>
                <a:lnTo>
                  <a:pt x="1437768" y="5734651"/>
                </a:lnTo>
                <a:lnTo>
                  <a:pt x="1477178" y="5762691"/>
                </a:lnTo>
                <a:lnTo>
                  <a:pt x="1519272" y="5786915"/>
                </a:lnTo>
                <a:lnTo>
                  <a:pt x="1563801" y="5807088"/>
                </a:lnTo>
                <a:lnTo>
                  <a:pt x="1610515" y="5822969"/>
                </a:lnTo>
                <a:lnTo>
                  <a:pt x="1659165" y="5834321"/>
                </a:lnTo>
                <a:lnTo>
                  <a:pt x="7284508" y="6857111"/>
                </a:lnTo>
                <a:lnTo>
                  <a:pt x="9669723" y="6857111"/>
                </a:lnTo>
                <a:lnTo>
                  <a:pt x="12127103" y="2027102"/>
                </a:lnTo>
                <a:lnTo>
                  <a:pt x="12127103" y="869569"/>
                </a:lnTo>
                <a:lnTo>
                  <a:pt x="12083120" y="851964"/>
                </a:lnTo>
                <a:lnTo>
                  <a:pt x="12037565" y="838591"/>
                </a:lnTo>
                <a:lnTo>
                  <a:pt x="11989843" y="8293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8"/>
          <p:cNvSpPr txBox="1">
            <a:spLocks noGrp="1"/>
          </p:cNvSpPr>
          <p:nvPr>
            <p:ph type="title"/>
          </p:nvPr>
        </p:nvSpPr>
        <p:spPr>
          <a:xfrm>
            <a:off x="2391480" y="1709738"/>
            <a:ext cx="896232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8"/>
          <p:cNvSpPr txBox="1">
            <a:spLocks noGrp="1"/>
          </p:cNvSpPr>
          <p:nvPr>
            <p:ph type="body" idx="1"/>
          </p:nvPr>
        </p:nvSpPr>
        <p:spPr>
          <a:xfrm>
            <a:off x="2391480" y="4589463"/>
            <a:ext cx="896232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9909C"/>
              </a:buClr>
              <a:buSzPts val="2400"/>
              <a:buNone/>
              <a:defRPr sz="2400">
                <a:solidFill>
                  <a:srgbClr val="89909C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2000"/>
              <a:buNone/>
              <a:defRPr sz="2000">
                <a:solidFill>
                  <a:srgbClr val="89909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800"/>
              <a:buNone/>
              <a:defRPr sz="1800">
                <a:solidFill>
                  <a:srgbClr val="89909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48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49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CE04790A-F91B-8BE0-E8C0-139AEDB99022}"/>
              </a:ext>
            </a:extLst>
          </p:cNvPr>
          <p:cNvSpPr/>
          <p:nvPr userDrawn="1"/>
        </p:nvSpPr>
        <p:spPr>
          <a:xfrm>
            <a:off x="5299364" y="0"/>
            <a:ext cx="6892635" cy="6858000"/>
          </a:xfrm>
          <a:custGeom>
            <a:avLst/>
            <a:gdLst>
              <a:gd name="connsiteX0" fmla="*/ 4567294 w 7156796"/>
              <a:gd name="connsiteY0" fmla="*/ 0 h 6721475"/>
              <a:gd name="connsiteX1" fmla="*/ 7156796 w 7156796"/>
              <a:gd name="connsiteY1" fmla="*/ 0 h 6721475"/>
              <a:gd name="connsiteX2" fmla="*/ 7156796 w 7156796"/>
              <a:gd name="connsiteY2" fmla="*/ 2714470 h 6721475"/>
              <a:gd name="connsiteX3" fmla="*/ 5732188 w 7156796"/>
              <a:gd name="connsiteY3" fmla="*/ 6195497 h 6721475"/>
              <a:gd name="connsiteX4" fmla="*/ 5692394 w 7156796"/>
              <a:gd name="connsiteY4" fmla="*/ 6266037 h 6721475"/>
              <a:gd name="connsiteX5" fmla="*/ 5637286 w 7156796"/>
              <a:gd name="connsiteY5" fmla="*/ 6323742 h 6721475"/>
              <a:gd name="connsiteX6" fmla="*/ 5569758 w 7156796"/>
              <a:gd name="connsiteY6" fmla="*/ 6366248 h 6721475"/>
              <a:gd name="connsiteX7" fmla="*/ 5492706 w 7156796"/>
              <a:gd name="connsiteY7" fmla="*/ 6391194 h 6721475"/>
              <a:gd name="connsiteX8" fmla="*/ 3756370 w 7156796"/>
              <a:gd name="connsiteY8" fmla="*/ 6721475 h 6721475"/>
              <a:gd name="connsiteX9" fmla="*/ 1197137 w 7156796"/>
              <a:gd name="connsiteY9" fmla="*/ 6721475 h 6721475"/>
              <a:gd name="connsiteX10" fmla="*/ 6278 w 7156796"/>
              <a:gd name="connsiteY10" fmla="*/ 746302 h 6721475"/>
              <a:gd name="connsiteX11" fmla="*/ 0 w 7156796"/>
              <a:gd name="connsiteY11" fmla="*/ 675881 h 6721475"/>
              <a:gd name="connsiteX12" fmla="*/ 8630 w 7156796"/>
              <a:gd name="connsiteY12" fmla="*/ 608148 h 6721475"/>
              <a:gd name="connsiteX13" fmla="*/ 30803 w 7156796"/>
              <a:gd name="connsiteY13" fmla="*/ 544919 h 6721475"/>
              <a:gd name="connsiteX14" fmla="*/ 65153 w 7156796"/>
              <a:gd name="connsiteY14" fmla="*/ 488010 h 6721475"/>
              <a:gd name="connsiteX15" fmla="*/ 110313 w 7156796"/>
              <a:gd name="connsiteY15" fmla="*/ 439235 h 6721475"/>
              <a:gd name="connsiteX16" fmla="*/ 164919 w 7156796"/>
              <a:gd name="connsiteY16" fmla="*/ 400406 h 6721475"/>
              <a:gd name="connsiteX17" fmla="*/ 227604 w 7156796"/>
              <a:gd name="connsiteY17" fmla="*/ 373343 h 6721475"/>
              <a:gd name="connsiteX18" fmla="*/ 297002 w 7156796"/>
              <a:gd name="connsiteY18" fmla="*/ 35985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56796" h="6721475">
                <a:moveTo>
                  <a:pt x="4567294" y="0"/>
                </a:moveTo>
                <a:lnTo>
                  <a:pt x="7156796" y="0"/>
                </a:lnTo>
                <a:lnTo>
                  <a:pt x="7156796" y="2714470"/>
                </a:lnTo>
                <a:lnTo>
                  <a:pt x="5732188" y="6195497"/>
                </a:lnTo>
                <a:lnTo>
                  <a:pt x="5692394" y="6266037"/>
                </a:lnTo>
                <a:lnTo>
                  <a:pt x="5637286" y="6323742"/>
                </a:lnTo>
                <a:lnTo>
                  <a:pt x="5569758" y="6366248"/>
                </a:lnTo>
                <a:lnTo>
                  <a:pt x="5492706" y="6391194"/>
                </a:lnTo>
                <a:lnTo>
                  <a:pt x="3756370" y="6721475"/>
                </a:lnTo>
                <a:lnTo>
                  <a:pt x="1197137" y="6721475"/>
                </a:lnTo>
                <a:lnTo>
                  <a:pt x="6278" y="746302"/>
                </a:lnTo>
                <a:lnTo>
                  <a:pt x="0" y="675881"/>
                </a:lnTo>
                <a:lnTo>
                  <a:pt x="8630" y="608148"/>
                </a:lnTo>
                <a:lnTo>
                  <a:pt x="30803" y="544919"/>
                </a:lnTo>
                <a:lnTo>
                  <a:pt x="65153" y="488010"/>
                </a:lnTo>
                <a:lnTo>
                  <a:pt x="110313" y="439235"/>
                </a:lnTo>
                <a:lnTo>
                  <a:pt x="164919" y="400406"/>
                </a:lnTo>
                <a:lnTo>
                  <a:pt x="227604" y="373343"/>
                </a:lnTo>
                <a:lnTo>
                  <a:pt x="297002" y="35985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120"/>
            <a:ext cx="5023104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6FF8C6F-3D2E-7F7D-2075-80E00B099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30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D790EF85-528C-ACF8-0A14-1200B9B34A78}"/>
              </a:ext>
            </a:extLst>
          </p:cNvPr>
          <p:cNvSpPr/>
          <p:nvPr userDrawn="1"/>
        </p:nvSpPr>
        <p:spPr>
          <a:xfrm>
            <a:off x="1" y="0"/>
            <a:ext cx="5543441" cy="6279394"/>
          </a:xfrm>
          <a:custGeom>
            <a:avLst/>
            <a:gdLst>
              <a:gd name="connsiteX0" fmla="*/ 0 w 5543441"/>
              <a:gd name="connsiteY0" fmla="*/ 0 h 6279394"/>
              <a:gd name="connsiteX1" fmla="*/ 3271319 w 5543441"/>
              <a:gd name="connsiteY1" fmla="*/ 0 h 6279394"/>
              <a:gd name="connsiteX2" fmla="*/ 4480549 w 5543441"/>
              <a:gd name="connsiteY2" fmla="*/ 191096 h 6279394"/>
              <a:gd name="connsiteX3" fmla="*/ 4575028 w 5543441"/>
              <a:gd name="connsiteY3" fmla="*/ 216657 h 6279394"/>
              <a:gd name="connsiteX4" fmla="*/ 4660020 w 5543441"/>
              <a:gd name="connsiteY4" fmla="*/ 260699 h 6279394"/>
              <a:gd name="connsiteX5" fmla="*/ 4733243 w 5543441"/>
              <a:gd name="connsiteY5" fmla="*/ 320907 h 6279394"/>
              <a:gd name="connsiteX6" fmla="*/ 4792422 w 5543441"/>
              <a:gd name="connsiteY6" fmla="*/ 394970 h 6279394"/>
              <a:gd name="connsiteX7" fmla="*/ 4835279 w 5543441"/>
              <a:gd name="connsiteY7" fmla="*/ 480573 h 6279394"/>
              <a:gd name="connsiteX8" fmla="*/ 4859535 w 5543441"/>
              <a:gd name="connsiteY8" fmla="*/ 575406 h 6279394"/>
              <a:gd name="connsiteX9" fmla="*/ 5539742 w 5543441"/>
              <a:gd name="connsiteY9" fmla="*/ 5307909 h 6279394"/>
              <a:gd name="connsiteX10" fmla="*/ 5543441 w 5543441"/>
              <a:gd name="connsiteY10" fmla="*/ 5403308 h 6279394"/>
              <a:gd name="connsiteX11" fmla="*/ 5527887 w 5543441"/>
              <a:gd name="connsiteY11" fmla="*/ 5494421 h 6279394"/>
              <a:gd name="connsiteX12" fmla="*/ 5494860 w 5543441"/>
              <a:gd name="connsiteY12" fmla="*/ 5579006 h 6279394"/>
              <a:gd name="connsiteX13" fmla="*/ 5446140 w 5543441"/>
              <a:gd name="connsiteY13" fmla="*/ 5654812 h 6279394"/>
              <a:gd name="connsiteX14" fmla="*/ 5383502 w 5543441"/>
              <a:gd name="connsiteY14" fmla="*/ 5719598 h 6279394"/>
              <a:gd name="connsiteX15" fmla="*/ 5308725 w 5543441"/>
              <a:gd name="connsiteY15" fmla="*/ 5771116 h 6279394"/>
              <a:gd name="connsiteX16" fmla="*/ 5223587 w 5543441"/>
              <a:gd name="connsiteY16" fmla="*/ 5807121 h 6279394"/>
              <a:gd name="connsiteX17" fmla="*/ 5129868 w 5543441"/>
              <a:gd name="connsiteY17" fmla="*/ 5825367 h 6279394"/>
              <a:gd name="connsiteX18" fmla="*/ 0 w 5543441"/>
              <a:gd name="connsiteY18" fmla="*/ 6279394 h 62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43441" h="6279394">
                <a:moveTo>
                  <a:pt x="0" y="0"/>
                </a:moveTo>
                <a:lnTo>
                  <a:pt x="3271319" y="0"/>
                </a:lnTo>
                <a:lnTo>
                  <a:pt x="4480549" y="191096"/>
                </a:lnTo>
                <a:lnTo>
                  <a:pt x="4575028" y="216657"/>
                </a:lnTo>
                <a:lnTo>
                  <a:pt x="4660020" y="260699"/>
                </a:lnTo>
                <a:lnTo>
                  <a:pt x="4733243" y="320907"/>
                </a:lnTo>
                <a:lnTo>
                  <a:pt x="4792422" y="394970"/>
                </a:lnTo>
                <a:lnTo>
                  <a:pt x="4835279" y="480573"/>
                </a:lnTo>
                <a:lnTo>
                  <a:pt x="4859535" y="575406"/>
                </a:lnTo>
                <a:lnTo>
                  <a:pt x="5539742" y="5307909"/>
                </a:lnTo>
                <a:lnTo>
                  <a:pt x="5543441" y="5403308"/>
                </a:lnTo>
                <a:lnTo>
                  <a:pt x="5527887" y="5494421"/>
                </a:lnTo>
                <a:lnTo>
                  <a:pt x="5494860" y="5579006"/>
                </a:lnTo>
                <a:lnTo>
                  <a:pt x="5446140" y="5654812"/>
                </a:lnTo>
                <a:lnTo>
                  <a:pt x="5383502" y="5719598"/>
                </a:lnTo>
                <a:lnTo>
                  <a:pt x="5308725" y="5771116"/>
                </a:lnTo>
                <a:lnTo>
                  <a:pt x="5223587" y="5807121"/>
                </a:lnTo>
                <a:lnTo>
                  <a:pt x="5129868" y="5825367"/>
                </a:lnTo>
                <a:lnTo>
                  <a:pt x="0" y="62793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2A1C9-514B-A355-FD06-013A5ADF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DB411-E04A-5227-826B-DF8D52B78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A019F-BFD0-7F06-B0E0-E2312310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F3028-8E93-3B1D-9175-EE84D2D8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428D-035E-F6A9-45A0-5A2ED16D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08188DC-05A7-65DC-33C1-619DA81DA24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6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/>
          <p:nvPr/>
        </p:nvSpPr>
        <p:spPr>
          <a:xfrm>
            <a:off x="1" y="0"/>
            <a:ext cx="11348677" cy="6858000"/>
          </a:xfrm>
          <a:custGeom>
            <a:avLst/>
            <a:gdLst/>
            <a:ahLst/>
            <a:cxnLst/>
            <a:rect l="l" t="t" r="r" b="b"/>
            <a:pathLst>
              <a:path w="11348677" h="6858000" extrusionOk="0">
                <a:moveTo>
                  <a:pt x="4040687" y="0"/>
                </a:moveTo>
                <a:lnTo>
                  <a:pt x="11348677" y="0"/>
                </a:lnTo>
                <a:lnTo>
                  <a:pt x="11341461" y="43235"/>
                </a:lnTo>
                <a:lnTo>
                  <a:pt x="11328793" y="92036"/>
                </a:lnTo>
                <a:lnTo>
                  <a:pt x="9519355" y="5980556"/>
                </a:lnTo>
                <a:lnTo>
                  <a:pt x="9501499" y="6030094"/>
                </a:lnTo>
                <a:lnTo>
                  <a:pt x="9479322" y="6076983"/>
                </a:lnTo>
                <a:lnTo>
                  <a:pt x="9453097" y="6120990"/>
                </a:lnTo>
                <a:lnTo>
                  <a:pt x="9423099" y="6161885"/>
                </a:lnTo>
                <a:lnTo>
                  <a:pt x="9389602" y="6199441"/>
                </a:lnTo>
                <a:lnTo>
                  <a:pt x="9352879" y="6233426"/>
                </a:lnTo>
                <a:lnTo>
                  <a:pt x="9313204" y="6263611"/>
                </a:lnTo>
                <a:lnTo>
                  <a:pt x="9270851" y="6289765"/>
                </a:lnTo>
                <a:lnTo>
                  <a:pt x="9226093" y="6311659"/>
                </a:lnTo>
                <a:lnTo>
                  <a:pt x="9179203" y="6329063"/>
                </a:lnTo>
                <a:lnTo>
                  <a:pt x="9130457" y="6341748"/>
                </a:lnTo>
                <a:lnTo>
                  <a:pt x="9080126" y="6349482"/>
                </a:lnTo>
                <a:lnTo>
                  <a:pt x="4073771" y="6858000"/>
                </a:lnTo>
                <a:lnTo>
                  <a:pt x="918842" y="6858000"/>
                </a:lnTo>
                <a:lnTo>
                  <a:pt x="911038" y="6844087"/>
                </a:lnTo>
                <a:lnTo>
                  <a:pt x="890724" y="6798607"/>
                </a:lnTo>
                <a:lnTo>
                  <a:pt x="0" y="4533386"/>
                </a:lnTo>
                <a:lnTo>
                  <a:pt x="0" y="4415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0"/>
          <p:cNvSpPr txBox="1">
            <a:spLocks noGrp="1"/>
          </p:cNvSpPr>
          <p:nvPr>
            <p:ph type="ctrTitle"/>
          </p:nvPr>
        </p:nvSpPr>
        <p:spPr>
          <a:xfrm>
            <a:off x="1524000" y="1978139"/>
            <a:ext cx="81772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ubTitle" idx="1"/>
          </p:nvPr>
        </p:nvSpPr>
        <p:spPr>
          <a:xfrm>
            <a:off x="1524000" y="4457814"/>
            <a:ext cx="81772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30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74" name="Google Shape;74;p30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75;p30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76" name="Google Shape;76;p30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" name="Google Shape;77;p30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78" name="Google Shape;78;p30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9" name="Google Shape;79;p30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80" name="Google Shape;80;p30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30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/>
          <p:nvPr/>
        </p:nvSpPr>
        <p:spPr>
          <a:xfrm flipH="1">
            <a:off x="199119" y="0"/>
            <a:ext cx="9769257" cy="6832156"/>
          </a:xfrm>
          <a:custGeom>
            <a:avLst/>
            <a:gdLst/>
            <a:ahLst/>
            <a:cxnLst/>
            <a:rect l="l" t="t" r="r" b="b"/>
            <a:pathLst>
              <a:path w="9769257" h="6832156" extrusionOk="0">
                <a:moveTo>
                  <a:pt x="9769257" y="0"/>
                </a:moveTo>
                <a:lnTo>
                  <a:pt x="0" y="0"/>
                </a:lnTo>
                <a:lnTo>
                  <a:pt x="3060742" y="6832156"/>
                </a:lnTo>
                <a:lnTo>
                  <a:pt x="5108869" y="6832156"/>
                </a:lnTo>
                <a:lnTo>
                  <a:pt x="8977050" y="5964710"/>
                </a:lnTo>
                <a:lnTo>
                  <a:pt x="9040972" y="5945718"/>
                </a:lnTo>
                <a:lnTo>
                  <a:pt x="9099498" y="5919024"/>
                </a:lnTo>
                <a:lnTo>
                  <a:pt x="9151865" y="5885408"/>
                </a:lnTo>
                <a:lnTo>
                  <a:pt x="9197307" y="5845650"/>
                </a:lnTo>
                <a:lnTo>
                  <a:pt x="9235062" y="5800529"/>
                </a:lnTo>
                <a:lnTo>
                  <a:pt x="9264365" y="5750826"/>
                </a:lnTo>
                <a:lnTo>
                  <a:pt x="9284451" y="5697319"/>
                </a:lnTo>
                <a:lnTo>
                  <a:pt x="9294556" y="56407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732155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73215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2000"/>
              <a:buNone/>
              <a:defRPr sz="2000">
                <a:solidFill>
                  <a:srgbClr val="89909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800"/>
              <a:buNone/>
              <a:defRPr sz="1800">
                <a:solidFill>
                  <a:srgbClr val="89909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/>
          <p:nvPr/>
        </p:nvSpPr>
        <p:spPr>
          <a:xfrm flipH="1">
            <a:off x="182880" y="91439"/>
            <a:ext cx="11887200" cy="6583680"/>
          </a:xfrm>
          <a:custGeom>
            <a:avLst/>
            <a:gdLst/>
            <a:ahLst/>
            <a:cxnLst/>
            <a:rect l="l" t="t" r="r" b="b"/>
            <a:pathLst>
              <a:path w="3070513" h="2066925" extrusionOk="0">
                <a:moveTo>
                  <a:pt x="2889539" y="1893743"/>
                </a:moveTo>
                <a:lnTo>
                  <a:pt x="267566" y="2066925"/>
                </a:lnTo>
                <a:cubicBezTo>
                  <a:pt x="167986" y="2066925"/>
                  <a:pt x="86591" y="1985530"/>
                  <a:pt x="86591" y="1885950"/>
                </a:cubicBezTo>
                <a:lnTo>
                  <a:pt x="0" y="180975"/>
                </a:lnTo>
                <a:cubicBezTo>
                  <a:pt x="0" y="81395"/>
                  <a:pt x="81395" y="0"/>
                  <a:pt x="180975" y="0"/>
                </a:cubicBezTo>
                <a:lnTo>
                  <a:pt x="2889539" y="86591"/>
                </a:lnTo>
                <a:cubicBezTo>
                  <a:pt x="2989119" y="86591"/>
                  <a:pt x="3070514" y="167986"/>
                  <a:pt x="3070514" y="267566"/>
                </a:cubicBezTo>
                <a:lnTo>
                  <a:pt x="3070514" y="1712768"/>
                </a:lnTo>
                <a:cubicBezTo>
                  <a:pt x="3070514" y="1813214"/>
                  <a:pt x="2989119" y="1893743"/>
                  <a:pt x="2889539" y="18937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 txBox="1"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5023104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4"/>
          <p:cNvSpPr txBox="1"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5023104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34"/>
          <p:cNvSpPr/>
          <p:nvPr/>
        </p:nvSpPr>
        <p:spPr>
          <a:xfrm>
            <a:off x="6201125" y="371513"/>
            <a:ext cx="5887085" cy="5959645"/>
          </a:xfrm>
          <a:custGeom>
            <a:avLst/>
            <a:gdLst/>
            <a:ahLst/>
            <a:cxnLst/>
            <a:rect l="l" t="t" r="r" b="b"/>
            <a:pathLst>
              <a:path w="5887084" h="5307965" extrusionOk="0">
                <a:moveTo>
                  <a:pt x="5634838" y="0"/>
                </a:moveTo>
                <a:lnTo>
                  <a:pt x="212649" y="456920"/>
                </a:lnTo>
                <a:lnTo>
                  <a:pt x="168272" y="464998"/>
                </a:lnTo>
                <a:lnTo>
                  <a:pt x="127608" y="480869"/>
                </a:lnTo>
                <a:lnTo>
                  <a:pt x="91341" y="503620"/>
                </a:lnTo>
                <a:lnTo>
                  <a:pt x="60158" y="532339"/>
                </a:lnTo>
                <a:lnTo>
                  <a:pt x="34747" y="566115"/>
                </a:lnTo>
                <a:lnTo>
                  <a:pt x="15792" y="604035"/>
                </a:lnTo>
                <a:lnTo>
                  <a:pt x="3981" y="645187"/>
                </a:lnTo>
                <a:lnTo>
                  <a:pt x="0" y="688659"/>
                </a:lnTo>
                <a:lnTo>
                  <a:pt x="4534" y="733539"/>
                </a:lnTo>
                <a:lnTo>
                  <a:pt x="878916" y="5120754"/>
                </a:lnTo>
                <a:lnTo>
                  <a:pt x="892573" y="5165442"/>
                </a:lnTo>
                <a:lnTo>
                  <a:pt x="914158" y="5205335"/>
                </a:lnTo>
                <a:lnTo>
                  <a:pt x="942593" y="5239708"/>
                </a:lnTo>
                <a:lnTo>
                  <a:pt x="976805" y="5267836"/>
                </a:lnTo>
                <a:lnTo>
                  <a:pt x="1015715" y="5288992"/>
                </a:lnTo>
                <a:lnTo>
                  <a:pt x="1058249" y="5302452"/>
                </a:lnTo>
                <a:lnTo>
                  <a:pt x="1103331" y="5307489"/>
                </a:lnTo>
                <a:lnTo>
                  <a:pt x="1149883" y="5303380"/>
                </a:lnTo>
                <a:lnTo>
                  <a:pt x="3931780" y="4774209"/>
                </a:lnTo>
                <a:lnTo>
                  <a:pt x="3976383" y="4760982"/>
                </a:lnTo>
                <a:lnTo>
                  <a:pt x="4016887" y="4739494"/>
                </a:lnTo>
                <a:lnTo>
                  <a:pt x="4052230" y="4710612"/>
                </a:lnTo>
                <a:lnTo>
                  <a:pt x="4081352" y="4675202"/>
                </a:lnTo>
                <a:lnTo>
                  <a:pt x="4103192" y="4634128"/>
                </a:lnTo>
                <a:lnTo>
                  <a:pt x="5869115" y="319151"/>
                </a:lnTo>
                <a:lnTo>
                  <a:pt x="5882358" y="275213"/>
                </a:lnTo>
                <a:lnTo>
                  <a:pt x="5886703" y="231548"/>
                </a:lnTo>
                <a:lnTo>
                  <a:pt x="5882812" y="189061"/>
                </a:lnTo>
                <a:lnTo>
                  <a:pt x="5871350" y="148654"/>
                </a:lnTo>
                <a:lnTo>
                  <a:pt x="5852980" y="111233"/>
                </a:lnTo>
                <a:lnTo>
                  <a:pt x="5828364" y="77700"/>
                </a:lnTo>
                <a:lnTo>
                  <a:pt x="5798168" y="48960"/>
                </a:lnTo>
                <a:lnTo>
                  <a:pt x="5763053" y="25916"/>
                </a:lnTo>
                <a:lnTo>
                  <a:pt x="5723685" y="9472"/>
                </a:lnTo>
                <a:lnTo>
                  <a:pt x="5680725" y="532"/>
                </a:lnTo>
                <a:lnTo>
                  <a:pt x="56348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4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5"/>
          <p:cNvSpPr/>
          <p:nvPr/>
        </p:nvSpPr>
        <p:spPr>
          <a:xfrm rot="10800000" flipH="1">
            <a:off x="121920" y="182878"/>
            <a:ext cx="11887200" cy="6583680"/>
          </a:xfrm>
          <a:custGeom>
            <a:avLst/>
            <a:gdLst/>
            <a:ahLst/>
            <a:cxnLst/>
            <a:rect l="l" t="t" r="r" b="b"/>
            <a:pathLst>
              <a:path w="3499143" h="2386445" extrusionOk="0">
                <a:moveTo>
                  <a:pt x="3252355" y="2386446"/>
                </a:moveTo>
                <a:lnTo>
                  <a:pt x="246784" y="2299855"/>
                </a:lnTo>
                <a:cubicBezTo>
                  <a:pt x="109970" y="2299855"/>
                  <a:pt x="0" y="2189018"/>
                  <a:pt x="0" y="2053071"/>
                </a:cubicBezTo>
                <a:lnTo>
                  <a:pt x="173182" y="506557"/>
                </a:lnTo>
                <a:cubicBezTo>
                  <a:pt x="173182" y="369743"/>
                  <a:pt x="284018" y="259773"/>
                  <a:pt x="419966" y="259773"/>
                </a:cubicBezTo>
                <a:lnTo>
                  <a:pt x="3252355" y="0"/>
                </a:lnTo>
                <a:cubicBezTo>
                  <a:pt x="3389168" y="0"/>
                  <a:pt x="3499139" y="110836"/>
                  <a:pt x="3499139" y="246784"/>
                </a:cubicBezTo>
                <a:lnTo>
                  <a:pt x="3499139" y="2139662"/>
                </a:lnTo>
                <a:cubicBezTo>
                  <a:pt x="3500005" y="2275609"/>
                  <a:pt x="3389168" y="2386446"/>
                  <a:pt x="3252355" y="23864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5"/>
          <p:cNvSpPr txBox="1">
            <a:spLocks noGrp="1"/>
          </p:cNvSpPr>
          <p:nvPr>
            <p:ph type="title"/>
          </p:nvPr>
        </p:nvSpPr>
        <p:spPr>
          <a:xfrm>
            <a:off x="6330696" y="914400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"/>
          </p:nvPr>
        </p:nvSpPr>
        <p:spPr>
          <a:xfrm>
            <a:off x="6327648" y="2103120"/>
            <a:ext cx="5026152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 txBox="1">
            <a:spLocks noGrp="1"/>
          </p:cNvSpPr>
          <p:nvPr>
            <p:ph type="title"/>
          </p:nvPr>
        </p:nvSpPr>
        <p:spPr>
          <a:xfrm>
            <a:off x="6330696" y="914400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1"/>
          </p:nvPr>
        </p:nvSpPr>
        <p:spPr>
          <a:xfrm>
            <a:off x="6327648" y="2103120"/>
            <a:ext cx="5026152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/>
          <p:nvPr/>
        </p:nvSpPr>
        <p:spPr>
          <a:xfrm>
            <a:off x="170411" y="695962"/>
            <a:ext cx="5737044" cy="5339080"/>
          </a:xfrm>
          <a:custGeom>
            <a:avLst/>
            <a:gdLst/>
            <a:ahLst/>
            <a:cxnLst/>
            <a:rect l="l" t="t" r="r" b="b"/>
            <a:pathLst>
              <a:path w="6061710" h="5339080" extrusionOk="0">
                <a:moveTo>
                  <a:pt x="5671496" y="0"/>
                </a:moveTo>
                <a:lnTo>
                  <a:pt x="5622244" y="975"/>
                </a:lnTo>
                <a:lnTo>
                  <a:pt x="374032" y="404861"/>
                </a:lnTo>
                <a:lnTo>
                  <a:pt x="327307" y="411044"/>
                </a:lnTo>
                <a:lnTo>
                  <a:pt x="282642" y="422050"/>
                </a:lnTo>
                <a:lnTo>
                  <a:pt x="240292" y="437563"/>
                </a:lnTo>
                <a:lnTo>
                  <a:pt x="200512" y="457269"/>
                </a:lnTo>
                <a:lnTo>
                  <a:pt x="163555" y="480853"/>
                </a:lnTo>
                <a:lnTo>
                  <a:pt x="129677" y="508001"/>
                </a:lnTo>
                <a:lnTo>
                  <a:pt x="99132" y="538399"/>
                </a:lnTo>
                <a:lnTo>
                  <a:pt x="72173" y="571731"/>
                </a:lnTo>
                <a:lnTo>
                  <a:pt x="49056" y="607683"/>
                </a:lnTo>
                <a:lnTo>
                  <a:pt x="30035" y="645941"/>
                </a:lnTo>
                <a:lnTo>
                  <a:pt x="15365" y="686189"/>
                </a:lnTo>
                <a:lnTo>
                  <a:pt x="5299" y="728115"/>
                </a:lnTo>
                <a:lnTo>
                  <a:pt x="92" y="771402"/>
                </a:lnTo>
                <a:lnTo>
                  <a:pt x="0" y="815736"/>
                </a:lnTo>
                <a:lnTo>
                  <a:pt x="5275" y="860803"/>
                </a:lnTo>
                <a:lnTo>
                  <a:pt x="646765" y="4476290"/>
                </a:lnTo>
                <a:lnTo>
                  <a:pt x="657656" y="4521442"/>
                </a:lnTo>
                <a:lnTo>
                  <a:pt x="673723" y="4564368"/>
                </a:lnTo>
                <a:lnTo>
                  <a:pt x="694623" y="4604753"/>
                </a:lnTo>
                <a:lnTo>
                  <a:pt x="720019" y="4642284"/>
                </a:lnTo>
                <a:lnTo>
                  <a:pt x="749570" y="4676645"/>
                </a:lnTo>
                <a:lnTo>
                  <a:pt x="782935" y="4707521"/>
                </a:lnTo>
                <a:lnTo>
                  <a:pt x="819777" y="4734599"/>
                </a:lnTo>
                <a:lnTo>
                  <a:pt x="859753" y="4757563"/>
                </a:lnTo>
                <a:lnTo>
                  <a:pt x="902526" y="4776099"/>
                </a:lnTo>
                <a:lnTo>
                  <a:pt x="947755" y="4789893"/>
                </a:lnTo>
                <a:lnTo>
                  <a:pt x="995100" y="4798629"/>
                </a:lnTo>
                <a:lnTo>
                  <a:pt x="5240812" y="5335153"/>
                </a:lnTo>
                <a:lnTo>
                  <a:pt x="5290036" y="5338519"/>
                </a:lnTo>
                <a:lnTo>
                  <a:pt x="5338217" y="5336269"/>
                </a:lnTo>
                <a:lnTo>
                  <a:pt x="5384983" y="5328694"/>
                </a:lnTo>
                <a:lnTo>
                  <a:pt x="5429961" y="5316084"/>
                </a:lnTo>
                <a:lnTo>
                  <a:pt x="5472782" y="5298729"/>
                </a:lnTo>
                <a:lnTo>
                  <a:pt x="5513072" y="5276918"/>
                </a:lnTo>
                <a:lnTo>
                  <a:pt x="5550462" y="5250943"/>
                </a:lnTo>
                <a:lnTo>
                  <a:pt x="5584578" y="5221092"/>
                </a:lnTo>
                <a:lnTo>
                  <a:pt x="5615050" y="5187657"/>
                </a:lnTo>
                <a:lnTo>
                  <a:pt x="5641506" y="5150927"/>
                </a:lnTo>
                <a:lnTo>
                  <a:pt x="5663574" y="5111192"/>
                </a:lnTo>
                <a:lnTo>
                  <a:pt x="5680883" y="5068743"/>
                </a:lnTo>
                <a:lnTo>
                  <a:pt x="5693062" y="5023869"/>
                </a:lnTo>
                <a:lnTo>
                  <a:pt x="5699739" y="4976861"/>
                </a:lnTo>
                <a:lnTo>
                  <a:pt x="6060736" y="420964"/>
                </a:lnTo>
                <a:lnTo>
                  <a:pt x="6061562" y="373605"/>
                </a:lnTo>
                <a:lnTo>
                  <a:pt x="6056659" y="327637"/>
                </a:lnTo>
                <a:lnTo>
                  <a:pt x="6046359" y="283379"/>
                </a:lnTo>
                <a:lnTo>
                  <a:pt x="6030993" y="241147"/>
                </a:lnTo>
                <a:lnTo>
                  <a:pt x="6010892" y="201258"/>
                </a:lnTo>
                <a:lnTo>
                  <a:pt x="5986386" y="164029"/>
                </a:lnTo>
                <a:lnTo>
                  <a:pt x="5957807" y="129778"/>
                </a:lnTo>
                <a:lnTo>
                  <a:pt x="5925485" y="98820"/>
                </a:lnTo>
                <a:lnTo>
                  <a:pt x="5889752" y="71473"/>
                </a:lnTo>
                <a:lnTo>
                  <a:pt x="5850938" y="48055"/>
                </a:lnTo>
                <a:lnTo>
                  <a:pt x="5809375" y="28881"/>
                </a:lnTo>
                <a:lnTo>
                  <a:pt x="5765393" y="14269"/>
                </a:lnTo>
                <a:lnTo>
                  <a:pt x="5719323" y="4536"/>
                </a:lnTo>
                <a:lnTo>
                  <a:pt x="56714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9"/>
          <p:cNvSpPr/>
          <p:nvPr/>
        </p:nvSpPr>
        <p:spPr>
          <a:xfrm>
            <a:off x="0" y="0"/>
            <a:ext cx="7576456" cy="6858000"/>
          </a:xfrm>
          <a:custGeom>
            <a:avLst/>
            <a:gdLst/>
            <a:ahLst/>
            <a:cxnLst/>
            <a:rect l="l" t="t" r="r" b="b"/>
            <a:pathLst>
              <a:path w="7547905" h="6832156" extrusionOk="0">
                <a:moveTo>
                  <a:pt x="0" y="0"/>
                </a:moveTo>
                <a:lnTo>
                  <a:pt x="7547905" y="0"/>
                </a:lnTo>
                <a:lnTo>
                  <a:pt x="7073204" y="5640787"/>
                </a:lnTo>
                <a:lnTo>
                  <a:pt x="7063099" y="5697319"/>
                </a:lnTo>
                <a:lnTo>
                  <a:pt x="7043013" y="5750826"/>
                </a:lnTo>
                <a:lnTo>
                  <a:pt x="7013710" y="5800529"/>
                </a:lnTo>
                <a:lnTo>
                  <a:pt x="6975955" y="5845650"/>
                </a:lnTo>
                <a:lnTo>
                  <a:pt x="6930513" y="5885408"/>
                </a:lnTo>
                <a:lnTo>
                  <a:pt x="6878146" y="5919024"/>
                </a:lnTo>
                <a:lnTo>
                  <a:pt x="6819620" y="5945718"/>
                </a:lnTo>
                <a:lnTo>
                  <a:pt x="6755698" y="5964710"/>
                </a:lnTo>
                <a:lnTo>
                  <a:pt x="2887517" y="6832156"/>
                </a:lnTo>
                <a:lnTo>
                  <a:pt x="839390" y="6832156"/>
                </a:lnTo>
                <a:lnTo>
                  <a:pt x="0" y="49584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9"/>
          <p:cNvSpPr txBox="1"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5023104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39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151" name="Google Shape;151;p39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" name="Google Shape;152;p39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153" name="Google Shape;153;p39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9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155" name="Google Shape;155;p39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156;p39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157" name="Google Shape;157;p39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39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0"/>
          <p:cNvSpPr txBox="1">
            <a:spLocks noGrp="1"/>
          </p:cNvSpPr>
          <p:nvPr>
            <p:ph type="title"/>
          </p:nvPr>
        </p:nvSpPr>
        <p:spPr>
          <a:xfrm>
            <a:off x="841248" y="4068929"/>
            <a:ext cx="5029465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0"/>
          <p:cNvSpPr txBox="1">
            <a:spLocks noGrp="1"/>
          </p:cNvSpPr>
          <p:nvPr>
            <p:ph type="body" idx="1"/>
          </p:nvPr>
        </p:nvSpPr>
        <p:spPr>
          <a:xfrm>
            <a:off x="6096000" y="4068929"/>
            <a:ext cx="5254752" cy="209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0"/>
          <p:cNvSpPr/>
          <p:nvPr/>
        </p:nvSpPr>
        <p:spPr>
          <a:xfrm>
            <a:off x="1246505" y="0"/>
            <a:ext cx="4849495" cy="3372485"/>
          </a:xfrm>
          <a:custGeom>
            <a:avLst/>
            <a:gdLst/>
            <a:ahLst/>
            <a:cxnLst/>
            <a:rect l="l" t="t" r="r" b="b"/>
            <a:pathLst>
              <a:path w="4849495" h="3372485" extrusionOk="0">
                <a:moveTo>
                  <a:pt x="4111254" y="0"/>
                </a:moveTo>
                <a:lnTo>
                  <a:pt x="0" y="0"/>
                </a:lnTo>
                <a:lnTo>
                  <a:pt x="941166" y="3257801"/>
                </a:lnTo>
                <a:lnTo>
                  <a:pt x="960768" y="3300804"/>
                </a:lnTo>
                <a:lnTo>
                  <a:pt x="990678" y="3334932"/>
                </a:lnTo>
                <a:lnTo>
                  <a:pt x="1028322" y="3359003"/>
                </a:lnTo>
                <a:lnTo>
                  <a:pt x="1071122" y="3371835"/>
                </a:lnTo>
                <a:lnTo>
                  <a:pt x="1116504" y="3372247"/>
                </a:lnTo>
                <a:lnTo>
                  <a:pt x="1161892" y="3359058"/>
                </a:lnTo>
                <a:lnTo>
                  <a:pt x="4756272" y="1713557"/>
                </a:lnTo>
                <a:lnTo>
                  <a:pt x="4793083" y="1690241"/>
                </a:lnTo>
                <a:lnTo>
                  <a:pt x="4821361" y="1659075"/>
                </a:lnTo>
                <a:lnTo>
                  <a:pt x="4840346" y="1622173"/>
                </a:lnTo>
                <a:lnTo>
                  <a:pt x="4849276" y="1581646"/>
                </a:lnTo>
                <a:lnTo>
                  <a:pt x="4847392" y="1539606"/>
                </a:lnTo>
                <a:lnTo>
                  <a:pt x="4833932" y="1498165"/>
                </a:lnTo>
                <a:lnTo>
                  <a:pt x="41112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0"/>
          <p:cNvSpPr/>
          <p:nvPr/>
        </p:nvSpPr>
        <p:spPr>
          <a:xfrm>
            <a:off x="8610600" y="10739"/>
            <a:ext cx="3594904" cy="3680973"/>
          </a:xfrm>
          <a:custGeom>
            <a:avLst/>
            <a:gdLst/>
            <a:ahLst/>
            <a:cxnLst/>
            <a:rect l="l" t="t" r="r" b="b"/>
            <a:pathLst>
              <a:path w="2970529" h="3041650" extrusionOk="0">
                <a:moveTo>
                  <a:pt x="2970138" y="0"/>
                </a:moveTo>
                <a:lnTo>
                  <a:pt x="121377" y="240073"/>
                </a:lnTo>
                <a:lnTo>
                  <a:pt x="76756" y="251738"/>
                </a:lnTo>
                <a:lnTo>
                  <a:pt x="40111" y="276622"/>
                </a:lnTo>
                <a:lnTo>
                  <a:pt x="13754" y="311652"/>
                </a:lnTo>
                <a:lnTo>
                  <a:pt x="0" y="353757"/>
                </a:lnTo>
                <a:lnTo>
                  <a:pt x="1159" y="399864"/>
                </a:lnTo>
                <a:lnTo>
                  <a:pt x="506264" y="2934289"/>
                </a:lnTo>
                <a:lnTo>
                  <a:pt x="521129" y="2974291"/>
                </a:lnTo>
                <a:lnTo>
                  <a:pt x="546763" y="3006560"/>
                </a:lnTo>
                <a:lnTo>
                  <a:pt x="580617" y="3029377"/>
                </a:lnTo>
                <a:lnTo>
                  <a:pt x="620146" y="3041025"/>
                </a:lnTo>
                <a:lnTo>
                  <a:pt x="662804" y="3039788"/>
                </a:lnTo>
                <a:lnTo>
                  <a:pt x="2269862" y="2734099"/>
                </a:lnTo>
                <a:lnTo>
                  <a:pt x="2329645" y="2706205"/>
                </a:lnTo>
                <a:lnTo>
                  <a:pt x="2368884" y="2653175"/>
                </a:lnTo>
                <a:lnTo>
                  <a:pt x="2970138" y="1184021"/>
                </a:lnTo>
                <a:lnTo>
                  <a:pt x="29701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914400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  <a:defRPr sz="3200" b="1" i="0" u="none" strike="noStrike" cap="none">
                <a:solidFill>
                  <a:schemeClr val="lt1"/>
                </a:solidFill>
                <a:latin typeface="Kadwa"/>
                <a:ea typeface="Kadwa"/>
                <a:cs typeface="Kadwa"/>
                <a:sym typeface="Kadw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10515600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 Sans"/>
              <a:buChar char="⇢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erriweather Sans"/>
              <a:buChar char="⇢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⇢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⇢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" name="Google Shape;15;p26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16" name="Google Shape;16;p26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7;p26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18" name="Google Shape;18;p26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19;p26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20" name="Google Shape;20;p26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" name="Google Shape;21;p26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22" name="Google Shape;22;p26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" name="Google Shape;23;p26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61" r:id="rId8"/>
    <p:sldLayoutId id="2147483662" r:id="rId9"/>
    <p:sldLayoutId id="2147483668" r:id="rId10"/>
    <p:sldLayoutId id="2147483670" r:id="rId11"/>
    <p:sldLayoutId id="2147483671" r:id="rId12"/>
    <p:sldLayoutId id="2147483672" r:id="rId13"/>
    <p:sldLayoutId id="214748367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ke.gov/departments-government/parks-recreation-open-space/about-wake-county-parks-recreation-and-open-space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12" Type="http://schemas.openxmlformats.org/officeDocument/2006/relationships/hyperlink" Target="https://parkbench.com/news/new-wake-county-park-on-59-donated-acres-to-feature-orchard-trails-community-pavil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theadventureway.com/your-quick-guide-to-the-wake-county-parks/" TargetMode="External"/><Relationship Id="rId11" Type="http://schemas.openxmlformats.org/officeDocument/2006/relationships/image" Target="../media/image5.jpg"/><Relationship Id="rId5" Type="http://schemas.openxmlformats.org/officeDocument/2006/relationships/image" Target="../media/image2.jpg"/><Relationship Id="rId10" Type="http://schemas.openxmlformats.org/officeDocument/2006/relationships/hyperlink" Target="https://www.mainandbroadmag.com/travel/there-back-favorite-parks-playgrounds-in-wake-county/" TargetMode="External"/><Relationship Id="rId4" Type="http://schemas.openxmlformats.org/officeDocument/2006/relationships/hyperlink" Target="https://www.visitraleigh.com/plan-a-trip/cities-and-towns/wake-forest/things-to-do/" TargetMode="Externa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astronaut-teleport-vortex-sci-fi-waterfall-surface-fantasy-wallpaper-pallw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mailto:support@bitfocus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all.alphacoders.com/big.php?i=118997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exels.com/search/bird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60" name="Google Shape;260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61339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Wake County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262" name="Google Shape;262;p3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968" r="13968"/>
          <a:stretch/>
        </p:blipFill>
        <p:spPr>
          <a:xfrm>
            <a:off x="776190" y="619866"/>
            <a:ext cx="2581080" cy="2387781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120512" dir="2700000" algn="tl" rotWithShape="0">
              <a:prstClr val="black">
                <a:alpha val="40000"/>
              </a:prstClr>
            </a:outerShdw>
          </a:effectLst>
          <a:scene3d>
            <a:camera prst="perspectiveFront" fov="3600000">
              <a:rot lat="0" lon="0" rev="0"/>
            </a:camera>
            <a:lightRig rig="threePt" dir="t"/>
          </a:scene3d>
        </p:spPr>
      </p:pic>
      <p:pic>
        <p:nvPicPr>
          <p:cNvPr id="263" name="Google Shape;263;p3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5182" b="15182"/>
          <a:stretch/>
        </p:blipFill>
        <p:spPr>
          <a:xfrm>
            <a:off x="4763594" y="290624"/>
            <a:ext cx="2596338" cy="2410635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120512" dir="2700000" algn="tl" rotWithShape="0">
              <a:prstClr val="black">
                <a:alpha val="40000"/>
              </a:prstClr>
            </a:outerShdw>
          </a:effectLst>
          <a:scene3d>
            <a:camera prst="perspectiveFront" fov="3600000">
              <a:rot lat="0" lon="0" rev="0"/>
            </a:camera>
            <a:lightRig rig="threePt" dir="t"/>
          </a:scene3d>
        </p:spPr>
      </p:pic>
      <p:pic>
        <p:nvPicPr>
          <p:cNvPr id="264" name="Google Shape;264;p3"/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7007" r="27007"/>
          <a:stretch/>
        </p:blipFill>
        <p:spPr>
          <a:xfrm>
            <a:off x="9191518" y="290624"/>
            <a:ext cx="2690223" cy="2538003"/>
          </a:xfrm>
          <a:custGeom>
            <a:avLst/>
            <a:gdLst/>
            <a:ahLst/>
            <a:cxnLst/>
            <a:rect l="l" t="t" r="r" b="b"/>
            <a:pathLst>
              <a:path w="2690223" h="2538003" extrusionOk="0">
                <a:moveTo>
                  <a:pt x="142490" y="327"/>
                </a:moveTo>
                <a:cubicBezTo>
                  <a:pt x="153657" y="-457"/>
                  <a:pt x="165108" y="154"/>
                  <a:pt x="176695" y="2327"/>
                </a:cubicBezTo>
                <a:lnTo>
                  <a:pt x="2331786" y="484616"/>
                </a:lnTo>
                <a:cubicBezTo>
                  <a:pt x="2401304" y="497649"/>
                  <a:pt x="2496893" y="561376"/>
                  <a:pt x="2507032" y="646827"/>
                </a:cubicBezTo>
                <a:lnTo>
                  <a:pt x="2689519" y="1990862"/>
                </a:lnTo>
                <a:cubicBezTo>
                  <a:pt x="2698210" y="2073416"/>
                  <a:pt x="2625793" y="2131348"/>
                  <a:pt x="2512825" y="2153073"/>
                </a:cubicBezTo>
                <a:lnTo>
                  <a:pt x="283869" y="2535428"/>
                </a:lnTo>
                <a:cubicBezTo>
                  <a:pt x="170901" y="2552808"/>
                  <a:pt x="111520" y="2480391"/>
                  <a:pt x="107175" y="2373217"/>
                </a:cubicBezTo>
                <a:lnTo>
                  <a:pt x="0" y="164537"/>
                </a:lnTo>
                <a:cubicBezTo>
                  <a:pt x="0" y="79631"/>
                  <a:pt x="64315" y="5812"/>
                  <a:pt x="142490" y="32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120512" dir="2700000" algn="tl" rotWithShape="0">
              <a:prstClr val="black">
                <a:alpha val="40000"/>
              </a:prstClr>
            </a:outerShdw>
          </a:effectLst>
          <a:scene3d>
            <a:camera prst="perspectiveFront" fov="3600000">
              <a:rot lat="0" lon="0" rev="0"/>
            </a:camera>
            <a:lightRig rig="threePt" dir="t"/>
          </a:scene3d>
        </p:spPr>
      </p:pic>
      <p:pic>
        <p:nvPicPr>
          <p:cNvPr id="265" name="Google Shape;265;p3"/>
          <p:cNvPicPr preferRelativeResize="0"/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6752" r="6752"/>
          <a:stretch/>
        </p:blipFill>
        <p:spPr>
          <a:xfrm>
            <a:off x="6714264" y="895609"/>
            <a:ext cx="3183497" cy="2059333"/>
          </a:xfrm>
          <a:custGeom>
            <a:avLst/>
            <a:gdLst/>
            <a:ahLst/>
            <a:cxnLst/>
            <a:rect l="l" t="t" r="r" b="b"/>
            <a:pathLst>
              <a:path w="3605408" h="2332258" extrusionOk="0">
                <a:moveTo>
                  <a:pt x="190544" y="438"/>
                </a:moveTo>
                <a:cubicBezTo>
                  <a:pt x="207285" y="-595"/>
                  <a:pt x="224517" y="177"/>
                  <a:pt x="241968" y="2997"/>
                </a:cubicBezTo>
                <a:lnTo>
                  <a:pt x="3357202" y="459917"/>
                </a:lnTo>
                <a:cubicBezTo>
                  <a:pt x="3563099" y="486712"/>
                  <a:pt x="3633612" y="560044"/>
                  <a:pt x="3595534" y="660171"/>
                </a:cubicBezTo>
                <a:lnTo>
                  <a:pt x="2890410" y="2128238"/>
                </a:lnTo>
                <a:cubicBezTo>
                  <a:pt x="2818489" y="2270674"/>
                  <a:pt x="2787463" y="2351058"/>
                  <a:pt x="2652080" y="2328493"/>
                </a:cubicBezTo>
                <a:lnTo>
                  <a:pt x="634017" y="1968882"/>
                </a:lnTo>
                <a:cubicBezTo>
                  <a:pt x="491582" y="1946317"/>
                  <a:pt x="432352" y="1898369"/>
                  <a:pt x="395685" y="1768625"/>
                </a:cubicBezTo>
                <a:lnTo>
                  <a:pt x="3636" y="203252"/>
                </a:lnTo>
                <a:cubicBezTo>
                  <a:pt x="-19809" y="103300"/>
                  <a:pt x="73356" y="7669"/>
                  <a:pt x="190544" y="438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120512" dir="2700000" algn="tl" rotWithShape="0">
              <a:prstClr val="black">
                <a:alpha val="40000"/>
              </a:prstClr>
            </a:outerShdw>
          </a:effectLst>
          <a:scene3d>
            <a:camera prst="perspectiveFront" fov="3600000">
              <a:rot lat="0" lon="0" rev="0"/>
            </a:camera>
            <a:lightRig rig="threePt" dir="t"/>
          </a:scene3d>
        </p:spPr>
      </p:pic>
      <p:pic>
        <p:nvPicPr>
          <p:cNvPr id="266" name="Google Shape;266;p3"/>
          <p:cNvPicPr preferRelativeResize="0"/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3380" r="23380"/>
          <a:stretch/>
        </p:blipFill>
        <p:spPr>
          <a:xfrm>
            <a:off x="3051091" y="619866"/>
            <a:ext cx="2596338" cy="2740909"/>
          </a:xfrm>
          <a:custGeom>
            <a:avLst/>
            <a:gdLst/>
            <a:ahLst/>
            <a:cxnLst/>
            <a:rect l="l" t="t" r="r" b="b"/>
            <a:pathLst>
              <a:path w="2596338" h="2740909" extrusionOk="0">
                <a:moveTo>
                  <a:pt x="1307416" y="117"/>
                </a:moveTo>
                <a:cubicBezTo>
                  <a:pt x="1381025" y="-2395"/>
                  <a:pt x="1446232" y="35810"/>
                  <a:pt x="1483000" y="112794"/>
                </a:cubicBezTo>
                <a:lnTo>
                  <a:pt x="2582995" y="2366403"/>
                </a:lnTo>
                <a:cubicBezTo>
                  <a:pt x="2627423" y="2452197"/>
                  <a:pt x="2555419" y="2544118"/>
                  <a:pt x="2448177" y="2551779"/>
                </a:cubicBezTo>
                <a:lnTo>
                  <a:pt x="185375" y="2740218"/>
                </a:lnTo>
                <a:cubicBezTo>
                  <a:pt x="90390" y="2747877"/>
                  <a:pt x="0" y="2691193"/>
                  <a:pt x="0" y="2605400"/>
                </a:cubicBezTo>
                <a:lnTo>
                  <a:pt x="41366" y="618362"/>
                </a:lnTo>
                <a:cubicBezTo>
                  <a:pt x="44428" y="514184"/>
                  <a:pt x="85794" y="469756"/>
                  <a:pt x="176184" y="432987"/>
                </a:cubicBezTo>
                <a:lnTo>
                  <a:pt x="1231749" y="16275"/>
                </a:lnTo>
                <a:cubicBezTo>
                  <a:pt x="1257410" y="6317"/>
                  <a:pt x="1282880" y="955"/>
                  <a:pt x="1307416" y="11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120512" dir="2700000" algn="tl" rotWithShape="0">
              <a:prstClr val="black">
                <a:alpha val="40000"/>
              </a:prstClr>
            </a:outerShdw>
          </a:effectLst>
          <a:scene3d>
            <a:camera prst="perspectiveFront" fov="3600000">
              <a:rot lat="0" lon="0" rev="0"/>
            </a:camera>
            <a:lightRig rig="threePt" dir="t"/>
          </a:scene3d>
        </p:spPr>
      </p:pic>
      <p:sp>
        <p:nvSpPr>
          <p:cNvPr id="267" name="Google Shape;267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61339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Monthly Agency Administrator Meeting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April 2025</a:t>
            </a:r>
            <a:endParaRPr dirty="0"/>
          </a:p>
        </p:txBody>
      </p:sp>
      <p:pic>
        <p:nvPicPr>
          <p:cNvPr id="3" name="Picture 2" descr="A logo of a city&#10;&#10;AI-generated content may be incorrect.">
            <a:extLst>
              <a:ext uri="{FF2B5EF4-FFF2-40B4-BE49-F238E27FC236}">
                <a16:creationId xmlns:a16="http://schemas.microsoft.com/office/drawing/2014/main" id="{83400363-3290-7861-E2F2-7C87EEB56E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522" y="5652347"/>
            <a:ext cx="1020748" cy="10207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"/>
          <p:cNvSpPr txBox="1">
            <a:spLocks noGrp="1"/>
          </p:cNvSpPr>
          <p:nvPr>
            <p:ph type="ctrTitle"/>
          </p:nvPr>
        </p:nvSpPr>
        <p:spPr>
          <a:xfrm>
            <a:off x="655809" y="4736327"/>
            <a:ext cx="8177213" cy="1574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Exits and Destinations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60" name="Google Shape;360;p13"/>
          <p:cNvSpPr txBox="1">
            <a:spLocks noGrp="1"/>
          </p:cNvSpPr>
          <p:nvPr>
            <p:ph type="sldNum" idx="12"/>
          </p:nvPr>
        </p:nvSpPr>
        <p:spPr>
          <a:xfrm>
            <a:off x="858588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5" name="Google Shape;278;p4" descr="Aachener Weiher Cologne in autumn">
            <a:extLst>
              <a:ext uri="{FF2B5EF4-FFF2-40B4-BE49-F238E27FC236}">
                <a16:creationId xmlns:a16="http://schemas.microsoft.com/office/drawing/2014/main" id="{DDCB20DA-38EC-D9AB-48E5-B839A8E5BB40}"/>
              </a:ext>
            </a:extLst>
          </p:cNvPr>
          <p:cNvPicPr preferRelativeResize="0"/>
          <p:nvPr/>
        </p:nvPicPr>
        <p:blipFill>
          <a:blip r:embed="rId3"/>
          <a:srcRect t="7947" b="7947"/>
          <a:stretch/>
        </p:blipFill>
        <p:spPr>
          <a:xfrm>
            <a:off x="-579866" y="-1416692"/>
            <a:ext cx="13010764" cy="7076730"/>
          </a:xfrm>
          <a:custGeom>
            <a:avLst/>
            <a:gdLst/>
            <a:ahLst/>
            <a:cxnLst/>
            <a:rect l="l" t="t" r="r" b="b"/>
            <a:pathLst>
              <a:path w="3605408" h="2332258" extrusionOk="0">
                <a:moveTo>
                  <a:pt x="190544" y="438"/>
                </a:moveTo>
                <a:cubicBezTo>
                  <a:pt x="207285" y="-595"/>
                  <a:pt x="224517" y="177"/>
                  <a:pt x="241968" y="2997"/>
                </a:cubicBezTo>
                <a:lnTo>
                  <a:pt x="3357202" y="459917"/>
                </a:lnTo>
                <a:cubicBezTo>
                  <a:pt x="3563099" y="486712"/>
                  <a:pt x="3633612" y="560044"/>
                  <a:pt x="3595534" y="660171"/>
                </a:cubicBezTo>
                <a:lnTo>
                  <a:pt x="2890410" y="2128238"/>
                </a:lnTo>
                <a:cubicBezTo>
                  <a:pt x="2818489" y="2270674"/>
                  <a:pt x="2787463" y="2351058"/>
                  <a:pt x="2652080" y="2328493"/>
                </a:cubicBezTo>
                <a:lnTo>
                  <a:pt x="634017" y="1968882"/>
                </a:lnTo>
                <a:cubicBezTo>
                  <a:pt x="491582" y="1946317"/>
                  <a:pt x="432352" y="1898369"/>
                  <a:pt x="395685" y="1768625"/>
                </a:cubicBezTo>
                <a:lnTo>
                  <a:pt x="3636" y="203252"/>
                </a:lnTo>
                <a:cubicBezTo>
                  <a:pt x="-19809" y="103300"/>
                  <a:pt x="73356" y="7669"/>
                  <a:pt x="190544" y="438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76DD53-D69A-C803-D8F1-4D100BCF366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20896" y="6388443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6FFAE-16F4-95B2-97C5-AB0C09E93EC9}"/>
              </a:ext>
            </a:extLst>
          </p:cNvPr>
          <p:cNvSpPr txBox="1"/>
          <p:nvPr/>
        </p:nvSpPr>
        <p:spPr>
          <a:xfrm>
            <a:off x="568410" y="469557"/>
            <a:ext cx="10785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Kadwa" pitchFamily="2" charset="77"/>
                <a:cs typeface="Kadwa" pitchFamily="2" charset="77"/>
              </a:rPr>
              <a:t>Why is Exit and Destination Data Important?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9E2CC6-3970-7734-4F1B-89C5E8640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12997"/>
              </p:ext>
            </p:extLst>
          </p:nvPr>
        </p:nvGraphicFramePr>
        <p:xfrm>
          <a:off x="338781" y="3133039"/>
          <a:ext cx="11514438" cy="2785848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3680254">
                  <a:extLst>
                    <a:ext uri="{9D8B030D-6E8A-4147-A177-3AD203B41FA5}">
                      <a16:colId xmlns:a16="http://schemas.microsoft.com/office/drawing/2014/main" val="2094413888"/>
                    </a:ext>
                  </a:extLst>
                </a:gridCol>
                <a:gridCol w="4263081">
                  <a:extLst>
                    <a:ext uri="{9D8B030D-6E8A-4147-A177-3AD203B41FA5}">
                      <a16:colId xmlns:a16="http://schemas.microsoft.com/office/drawing/2014/main" val="2858150551"/>
                    </a:ext>
                  </a:extLst>
                </a:gridCol>
                <a:gridCol w="3571103">
                  <a:extLst>
                    <a:ext uri="{9D8B030D-6E8A-4147-A177-3AD203B41FA5}">
                      <a16:colId xmlns:a16="http://schemas.microsoft.com/office/drawing/2014/main" val="656014943"/>
                    </a:ext>
                  </a:extLst>
                </a:gridCol>
              </a:tblGrid>
              <a:tr h="2785848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Lato" panose="020F0502020204030203" pitchFamily="34" charset="77"/>
                        </a:rPr>
                        <a:t>Determines the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Lato" panose="020F0502020204030203" pitchFamily="34" charset="77"/>
                        </a:rPr>
                        <a:t>effectiveness of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Lato" panose="020F0502020204030203" pitchFamily="34" charset="77"/>
                        </a:rPr>
                        <a:t>your program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Lato" panose="020F0502020204030203" pitchFamily="34" charset="77"/>
                        </a:rPr>
                        <a:t>and gaps in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Lato" panose="020F0502020204030203" pitchFamily="34" charset="77"/>
                        </a:rPr>
                        <a:t>service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Lato" panose="020F0502020204030203" pitchFamily="34" charset="77"/>
                        </a:rPr>
                        <a:t>Documenting episodes of homelessness that can support clients through the Coordinated Entry process.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Lato" panose="020F0502020204030203" pitchFamily="34" charset="77"/>
                        </a:rPr>
                        <a:t>Directly impacts the goals of System Performance Measures and reporting.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279575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EC2B6B6-3F5C-3702-AC3D-197EABF96FE5}"/>
              </a:ext>
            </a:extLst>
          </p:cNvPr>
          <p:cNvGrpSpPr/>
          <p:nvPr/>
        </p:nvGrpSpPr>
        <p:grpSpPr>
          <a:xfrm>
            <a:off x="1433382" y="1426262"/>
            <a:ext cx="9551775" cy="1531017"/>
            <a:chOff x="1325304" y="1506540"/>
            <a:chExt cx="9114097" cy="1407769"/>
          </a:xfrm>
        </p:grpSpPr>
        <p:pic>
          <p:nvPicPr>
            <p:cNvPr id="6" name="Graphic 5" descr="Connections with solid fill">
              <a:extLst>
                <a:ext uri="{FF2B5EF4-FFF2-40B4-BE49-F238E27FC236}">
                  <a16:creationId xmlns:a16="http://schemas.microsoft.com/office/drawing/2014/main" id="{7C3D730B-FD38-172B-58EB-99171698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25304" y="1512717"/>
              <a:ext cx="1397301" cy="1397299"/>
            </a:xfrm>
            <a:prstGeom prst="rect">
              <a:avLst/>
            </a:prstGeom>
          </p:spPr>
        </p:pic>
        <p:pic>
          <p:nvPicPr>
            <p:cNvPr id="8" name="Graphic 7" descr="Route (Two Pins With A Path) with solid fill">
              <a:extLst>
                <a:ext uri="{FF2B5EF4-FFF2-40B4-BE49-F238E27FC236}">
                  <a16:creationId xmlns:a16="http://schemas.microsoft.com/office/drawing/2014/main" id="{AFAD5950-987F-C1BD-CD93-405744A28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83702" y="1506540"/>
              <a:ext cx="1397301" cy="1397300"/>
            </a:xfrm>
            <a:prstGeom prst="rect">
              <a:avLst/>
            </a:prstGeom>
          </p:spPr>
        </p:pic>
        <p:pic>
          <p:nvPicPr>
            <p:cNvPr id="10" name="Graphic 9" descr="Bullseye with solid fill">
              <a:extLst>
                <a:ext uri="{FF2B5EF4-FFF2-40B4-BE49-F238E27FC236}">
                  <a16:creationId xmlns:a16="http://schemas.microsoft.com/office/drawing/2014/main" id="{2231E2BD-F07F-CAE5-59AE-82120AE2C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42100" y="1517009"/>
              <a:ext cx="1397301" cy="1397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9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05A04-CEAA-5712-93BB-A3DB0E90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77" y="176519"/>
            <a:ext cx="3932237" cy="1068388"/>
          </a:xfrm>
        </p:spPr>
        <p:txBody>
          <a:bodyPr/>
          <a:lstStyle/>
          <a:p>
            <a:r>
              <a:rPr lang="en-US" dirty="0">
                <a:solidFill>
                  <a:srgbClr val="FFC107"/>
                </a:solidFill>
              </a:rPr>
              <a:t>Exit Destination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3D9E9-0A40-7780-559E-62A09A36C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877" y="1523206"/>
            <a:ext cx="4161166" cy="3811588"/>
          </a:xfrm>
        </p:spPr>
        <p:txBody>
          <a:bodyPr/>
          <a:lstStyle/>
          <a:p>
            <a:r>
              <a:rPr lang="en-US" sz="1800" dirty="0"/>
              <a:t>Exit destination is critical in determining program effectiveness and identifying service gaps in the system.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800" dirty="0"/>
              <a:t>”Where will the client be staying after exiting from the program (that night)?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1800" dirty="0"/>
              <a:t>Homeless providers are empowered to use their best judgment and logic to fill data gaps due to unexpected program departures.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12700" lvl="1"/>
            <a:r>
              <a:rPr lang="en-US" dirty="0"/>
              <a:t>**Conclusions must be based on </a:t>
            </a:r>
            <a:r>
              <a:rPr lang="en-US" dirty="0">
                <a:solidFill>
                  <a:srgbClr val="FFC107"/>
                </a:solidFill>
              </a:rPr>
              <a:t>first-hand knowledge</a:t>
            </a:r>
            <a:r>
              <a:rPr lang="en-US" dirty="0"/>
              <a:t> or conversations with the client**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D31D3-BECE-74C4-1F5B-41425755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6CF05B-6BF5-D021-AA47-7857657E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669" y="1994975"/>
            <a:ext cx="7106740" cy="937697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76391BF2-5E4D-240C-2D14-4CD83389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669" y="3386371"/>
            <a:ext cx="7195482" cy="141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7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05A04-CEAA-5712-93BB-A3DB0E90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96" y="-370646"/>
            <a:ext cx="5031420" cy="1600200"/>
          </a:xfrm>
        </p:spPr>
        <p:txBody>
          <a:bodyPr/>
          <a:lstStyle/>
          <a:p>
            <a:r>
              <a:rPr lang="en-US" dirty="0">
                <a:solidFill>
                  <a:srgbClr val="FFC107"/>
                </a:solidFill>
              </a:rPr>
              <a:t>Housing Move-In 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3D9E9-0A40-7780-559E-62A09A36C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0196" y="1229554"/>
            <a:ext cx="4653944" cy="3811588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The housing move-in date refers to the data a household will physically begin sleeping in their new permanent unit.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If no move-in date is logged, the client will appear homeless in all reporting.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If the move-in date is before the program start date or after the program end date, the move-in date cannot be accredited to the program.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endParaRPr lang="en-US" sz="1800" dirty="0"/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800" dirty="0"/>
              <a:t>The move-in date should not overlap with other housed or sheltered dates.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D31D3-BECE-74C4-1F5B-41425755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1E4FB7A-EFF4-7A54-0424-89646C50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240" y="2057400"/>
            <a:ext cx="6488719" cy="27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CF5B2B-42D7-1E42-96B4-682E33135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946093"/>
              </p:ext>
            </p:extLst>
          </p:nvPr>
        </p:nvGraphicFramePr>
        <p:xfrm>
          <a:off x="133935" y="1134337"/>
          <a:ext cx="6230426" cy="478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oogle Shape;623;p34" descr="Screen Shot 2021-09-16 at 7.40.52 PM.png">
            <a:extLst>
              <a:ext uri="{FF2B5EF4-FFF2-40B4-BE49-F238E27FC236}">
                <a16:creationId xmlns:a16="http://schemas.microsoft.com/office/drawing/2014/main" id="{9BF18CAA-CCDE-EE4D-A187-4B8E0EA7689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1617" y="704949"/>
            <a:ext cx="4799194" cy="521458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25925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B5DF7E-E0AF-4F4A-9750-961DD5C7022C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DC236D3-C688-A9FC-20F9-F3D3A51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5" y="308277"/>
            <a:ext cx="6677681" cy="793343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Exiting clients from a program</a:t>
            </a:r>
          </a:p>
        </p:txBody>
      </p:sp>
    </p:spTree>
    <p:extLst>
      <p:ext uri="{BB962C8B-B14F-4D97-AF65-F5344CB8AC3E}">
        <p14:creationId xmlns:p14="http://schemas.microsoft.com/office/powerpoint/2010/main" val="3688121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5"/>
          <p:cNvSpPr txBox="1">
            <a:spLocks noGrp="1"/>
          </p:cNvSpPr>
          <p:nvPr>
            <p:ph type="title"/>
          </p:nvPr>
        </p:nvSpPr>
        <p:spPr>
          <a:xfrm>
            <a:off x="705324" y="2594919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HELPFUL REPORTS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74" name="Google Shape;37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4" name="Google Shape;275;p4" descr="Public park in Novosibirsk in fall">
            <a:extLst>
              <a:ext uri="{FF2B5EF4-FFF2-40B4-BE49-F238E27FC236}">
                <a16:creationId xmlns:a16="http://schemas.microsoft.com/office/drawing/2014/main" id="{CB0F3625-8956-719A-CF62-C07C88185A7C}"/>
              </a:ext>
            </a:extLst>
          </p:cNvPr>
          <p:cNvPicPr preferRelativeResize="0"/>
          <p:nvPr/>
        </p:nvPicPr>
        <p:blipFill>
          <a:blip r:embed="rId3"/>
          <a:srcRect l="16597" r="16597"/>
          <a:stretch/>
        </p:blipFill>
        <p:spPr>
          <a:xfrm>
            <a:off x="5102198" y="0"/>
            <a:ext cx="6550224" cy="6650884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D5D7B01-B379-AA14-E9ED-518A822A6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0349" y="372617"/>
            <a:ext cx="11029616" cy="54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C107"/>
                </a:solidFill>
              </a:rPr>
              <a:t>[GNRL – 106] Program roster report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460109-4BC2-0124-B0C0-B1AED4C4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49" y="2291806"/>
            <a:ext cx="2235716" cy="22743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Lato Light" panose="020F0302020204030203" pitchFamily="34" charset="77"/>
              </a:rPr>
              <a:t>This program-based report lists program stay information for selected programs and status according to specified report dates.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F00E88EB-C114-7AA6-171D-39320D522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00" y="973186"/>
            <a:ext cx="8700491" cy="55649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237857" dir="28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54820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0DF3-346A-B0E7-1D8D-92631B75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320842"/>
            <a:ext cx="10892589" cy="1782278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[HUDX– 227] Annual Performance Report [FY 2024]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B284-2566-DB06-2E9C-271B2D26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81" y="1519739"/>
            <a:ext cx="3447562" cy="4094998"/>
          </a:xfrm>
        </p:spPr>
        <p:txBody>
          <a:bodyPr/>
          <a:lstStyle/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b="1" dirty="0">
                <a:latin typeface="Lato Light" panose="020F0302020204030203" pitchFamily="34" charset="77"/>
              </a:rPr>
              <a:t>A breakdown of data for clients served in a program(s).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en-US" b="1" dirty="0">
              <a:latin typeface="Lato Light" panose="020F0302020204030203" pitchFamily="34" charset="77"/>
            </a:endParaRP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b="1" dirty="0">
                <a:latin typeface="Lato Light" panose="020F0302020204030203" pitchFamily="34" charset="77"/>
              </a:rPr>
              <a:t>Includes Data Quality Issues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en-US" b="1" dirty="0">
              <a:latin typeface="Lato Light" panose="020F0302020204030203" pitchFamily="34" charset="77"/>
            </a:endParaRP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b="1" dirty="0">
                <a:latin typeface="Lato Light" panose="020F0302020204030203" pitchFamily="34" charset="77"/>
              </a:rPr>
              <a:t>Exit Destinations by Category/Destination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en-US" b="1" dirty="0">
              <a:latin typeface="Lato Light" panose="020F0302020204030203" pitchFamily="34" charset="77"/>
            </a:endParaRP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b="1" dirty="0">
                <a:latin typeface="Lato Light" panose="020F0302020204030203" pitchFamily="34" charset="77"/>
              </a:rPr>
              <a:t>Lots of client data and program performance! </a:t>
            </a: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en-US" b="1" dirty="0">
              <a:latin typeface="Lato Light" panose="020F0302020204030203" pitchFamily="34" charset="77"/>
            </a:endParaRPr>
          </a:p>
          <a:p>
            <a:pPr marL="285750" indent="-285750">
              <a:buClr>
                <a:schemeClr val="accent4"/>
              </a:buClr>
              <a:buFont typeface="Wingdings" pitchFamily="2" charset="2"/>
              <a:buChar char="§"/>
            </a:pPr>
            <a:endParaRPr lang="en-US" b="1" dirty="0">
              <a:latin typeface="Lato Light" panose="020F0302020204030203" pitchFamily="34" charset="77"/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4EFEF2F-A78D-8B26-C4D7-8AD7D685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142" y="869537"/>
            <a:ext cx="5809430" cy="57825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185885" dir="21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D0C371B-BCCA-A491-F87B-EC8B74E2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683" y="1020206"/>
            <a:ext cx="6787679" cy="6346696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826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F8E7-5D26-3788-F80D-B41F4C55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300735"/>
            <a:ext cx="9352548" cy="1974783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[DQXX – 102] Program Data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40BDB-6087-76DE-B179-803535955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75" y="2275518"/>
            <a:ext cx="3007134" cy="3776959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Lato Light" panose="020F0302020204030203" pitchFamily="34" charset="77"/>
              </a:rPr>
              <a:t>This program enrollment-based report utilizes information from both the enrollment screen and, if applicable, the exit screen.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C6A37D3-0145-5D4F-C580-C0F9E0BB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51" y="1416463"/>
            <a:ext cx="8454189" cy="44490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1705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B77C-B5E9-D885-9A95-AEA388ED7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29" y="1339510"/>
            <a:ext cx="8177213" cy="23876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1775A-F60A-1844-B926-FB8834B03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3" name="Google Shape;278;p4" descr="Kittens in a pineapple suit">
            <a:extLst>
              <a:ext uri="{FF2B5EF4-FFF2-40B4-BE49-F238E27FC236}">
                <a16:creationId xmlns:a16="http://schemas.microsoft.com/office/drawing/2014/main" id="{C625957F-0C9A-EBCD-2419-3307FE3C9821}"/>
              </a:ext>
            </a:extLst>
          </p:cNvPr>
          <p:cNvPicPr preferRelativeResize="0"/>
          <p:nvPr/>
        </p:nvPicPr>
        <p:blipFill>
          <a:blip r:embed="rId2"/>
          <a:srcRect t="2987" b="2987"/>
          <a:stretch/>
        </p:blipFill>
        <p:spPr>
          <a:xfrm>
            <a:off x="3915032" y="188141"/>
            <a:ext cx="9391136" cy="6168209"/>
          </a:xfrm>
          <a:custGeom>
            <a:avLst/>
            <a:gdLst/>
            <a:ahLst/>
            <a:cxnLst/>
            <a:rect l="l" t="t" r="r" b="b"/>
            <a:pathLst>
              <a:path w="3605408" h="2332258" extrusionOk="0">
                <a:moveTo>
                  <a:pt x="190544" y="438"/>
                </a:moveTo>
                <a:cubicBezTo>
                  <a:pt x="207285" y="-595"/>
                  <a:pt x="224517" y="177"/>
                  <a:pt x="241968" y="2997"/>
                </a:cubicBezTo>
                <a:lnTo>
                  <a:pt x="3357202" y="459917"/>
                </a:lnTo>
                <a:cubicBezTo>
                  <a:pt x="3563099" y="486712"/>
                  <a:pt x="3633612" y="560044"/>
                  <a:pt x="3595534" y="660171"/>
                </a:cubicBezTo>
                <a:lnTo>
                  <a:pt x="2890410" y="2128238"/>
                </a:lnTo>
                <a:cubicBezTo>
                  <a:pt x="2818489" y="2270674"/>
                  <a:pt x="2787463" y="2351058"/>
                  <a:pt x="2652080" y="2328493"/>
                </a:cubicBezTo>
                <a:lnTo>
                  <a:pt x="634017" y="1968882"/>
                </a:lnTo>
                <a:cubicBezTo>
                  <a:pt x="491582" y="1946317"/>
                  <a:pt x="432352" y="1898369"/>
                  <a:pt x="395685" y="1768625"/>
                </a:cubicBezTo>
                <a:lnTo>
                  <a:pt x="3636" y="203252"/>
                </a:lnTo>
                <a:cubicBezTo>
                  <a:pt x="-19809" y="103300"/>
                  <a:pt x="73356" y="7669"/>
                  <a:pt x="190544" y="438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41527" dir="282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9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FE5D-A7DD-F821-8A96-BA009CB9A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81" y="1560507"/>
            <a:ext cx="5029465" cy="1188720"/>
          </a:xfrm>
        </p:spPr>
        <p:txBody>
          <a:bodyPr/>
          <a:lstStyle/>
          <a:p>
            <a:r>
              <a:rPr lang="en-US" sz="4800" dirty="0">
                <a:solidFill>
                  <a:schemeClr val="accent6"/>
                </a:solidFill>
              </a:rPr>
              <a:t>ICE BREAKER!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>
                <a:solidFill>
                  <a:schemeClr val="accent6"/>
                </a:solidFill>
              </a:rPr>
            </a:br>
            <a:r>
              <a:rPr lang="en-US" b="0" dirty="0">
                <a:solidFill>
                  <a:schemeClr val="bg1"/>
                </a:solidFill>
                <a:latin typeface="Lato" panose="020F0502020204030203" pitchFamily="34" charset="77"/>
              </a:rPr>
              <a:t>Imagine you could teleport anywhere.</a:t>
            </a:r>
            <a:br>
              <a:rPr lang="en-US" b="0" dirty="0">
                <a:solidFill>
                  <a:schemeClr val="bg1"/>
                </a:solidFill>
                <a:latin typeface="Lato" panose="020F0502020204030203" pitchFamily="34" charset="77"/>
              </a:rPr>
            </a:br>
            <a:br>
              <a:rPr lang="en-US" b="0" dirty="0">
                <a:solidFill>
                  <a:schemeClr val="bg1"/>
                </a:solidFill>
                <a:latin typeface="Lato" panose="020F0502020204030203" pitchFamily="34" charset="77"/>
              </a:rPr>
            </a:br>
            <a:r>
              <a:rPr lang="en-US" b="0" dirty="0">
                <a:solidFill>
                  <a:schemeClr val="bg1"/>
                </a:solidFill>
                <a:latin typeface="Lato" panose="020F0502020204030203" pitchFamily="34" charset="77"/>
              </a:rPr>
              <a:t>Where is the first place you would go?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8BF4E-750B-88E5-711F-500619259B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5" name="Google Shape;279;p4">
            <a:extLst>
              <a:ext uri="{FF2B5EF4-FFF2-40B4-BE49-F238E27FC236}">
                <a16:creationId xmlns:a16="http://schemas.microsoft.com/office/drawing/2014/main" id="{D4D1E24B-F78E-E465-00AF-44F4069FD926}"/>
              </a:ext>
            </a:extLst>
          </p:cNvPr>
          <p:cNvPicPr preferRelativeResize="0"/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655" r="15655"/>
          <a:stretch/>
        </p:blipFill>
        <p:spPr>
          <a:xfrm>
            <a:off x="5922491" y="-119015"/>
            <a:ext cx="6866752" cy="6247966"/>
          </a:xfrm>
          <a:custGeom>
            <a:avLst/>
            <a:gdLst/>
            <a:ahLst/>
            <a:cxnLst/>
            <a:rect l="l" t="t" r="r" b="b"/>
            <a:pathLst>
              <a:path w="2596338" h="2740909" extrusionOk="0">
                <a:moveTo>
                  <a:pt x="1307416" y="117"/>
                </a:moveTo>
                <a:cubicBezTo>
                  <a:pt x="1381025" y="-2395"/>
                  <a:pt x="1446232" y="35810"/>
                  <a:pt x="1483000" y="112794"/>
                </a:cubicBezTo>
                <a:lnTo>
                  <a:pt x="2582995" y="2366403"/>
                </a:lnTo>
                <a:cubicBezTo>
                  <a:pt x="2627423" y="2452197"/>
                  <a:pt x="2555419" y="2544118"/>
                  <a:pt x="2448177" y="2551779"/>
                </a:cubicBezTo>
                <a:lnTo>
                  <a:pt x="185375" y="2740218"/>
                </a:lnTo>
                <a:cubicBezTo>
                  <a:pt x="90390" y="2747877"/>
                  <a:pt x="0" y="2691193"/>
                  <a:pt x="0" y="2605400"/>
                </a:cubicBezTo>
                <a:lnTo>
                  <a:pt x="41366" y="618362"/>
                </a:lnTo>
                <a:cubicBezTo>
                  <a:pt x="44428" y="514184"/>
                  <a:pt x="85794" y="469756"/>
                  <a:pt x="176184" y="432987"/>
                </a:cubicBezTo>
                <a:lnTo>
                  <a:pt x="1231749" y="16275"/>
                </a:lnTo>
                <a:cubicBezTo>
                  <a:pt x="1257410" y="6317"/>
                  <a:pt x="1282880" y="955"/>
                  <a:pt x="1307416" y="11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501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D722-D727-0253-4FFD-5F195B13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14400"/>
            <a:ext cx="5026152" cy="1188720"/>
          </a:xfrm>
        </p:spPr>
        <p:txBody>
          <a:bodyPr/>
          <a:lstStyle/>
          <a:p>
            <a:r>
              <a:rPr lang="en-US" sz="4800" dirty="0">
                <a:solidFill>
                  <a:schemeClr val="accent6"/>
                </a:solidFill>
              </a:rPr>
              <a:t>For Support: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45CA3-EFEE-0DA1-32C1-96431CCD3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dirty="0" err="1"/>
              <a:t>Bitfocus</a:t>
            </a:r>
            <a:r>
              <a:rPr lang="en-US" sz="2000" dirty="0"/>
              <a:t> Help Desk Support:</a:t>
            </a:r>
          </a:p>
          <a:p>
            <a:pPr marL="114300" indent="0">
              <a:buNone/>
            </a:pPr>
            <a:r>
              <a:rPr lang="en-US" sz="2000" dirty="0"/>
              <a:t>Email: </a:t>
            </a:r>
            <a:r>
              <a:rPr lang="en-US" sz="2000" dirty="0">
                <a:hlinkClick r:id="rId2"/>
              </a:rPr>
              <a:t>support@bitfocus.com</a:t>
            </a: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Phone: 800.594.9854 x1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 err="1"/>
              <a:t>Bitfocus</a:t>
            </a:r>
            <a:r>
              <a:rPr lang="en-US" sz="2000" dirty="0"/>
              <a:t> Community Administrators</a:t>
            </a:r>
          </a:p>
          <a:p>
            <a:pPr marL="114300" indent="0">
              <a:buNone/>
            </a:pPr>
            <a:r>
              <a:rPr lang="en-US" sz="2000" dirty="0"/>
              <a:t>Email: </a:t>
            </a:r>
            <a:r>
              <a:rPr lang="en-US" sz="2000" dirty="0" err="1">
                <a:solidFill>
                  <a:schemeClr val="accent6"/>
                </a:solidFill>
              </a:rPr>
              <a:t>wake-admin@bitfocus.com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60130-5160-6702-4CFB-D5E196482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5" name="Google Shape;277;p4" descr="Hands holding heart">
            <a:extLst>
              <a:ext uri="{FF2B5EF4-FFF2-40B4-BE49-F238E27FC236}">
                <a16:creationId xmlns:a16="http://schemas.microsoft.com/office/drawing/2014/main" id="{5DBA94BB-8A5B-AAA1-405D-31B4F353B708}"/>
              </a:ext>
            </a:extLst>
          </p:cNvPr>
          <p:cNvPicPr preferRelativeResize="0"/>
          <p:nvPr/>
        </p:nvPicPr>
        <p:blipFill>
          <a:blip r:embed="rId3"/>
          <a:srcRect l="6814" t="1695" r="29419" b="-1695"/>
          <a:stretch/>
        </p:blipFill>
        <p:spPr>
          <a:xfrm>
            <a:off x="702426" y="550116"/>
            <a:ext cx="5158879" cy="5393484"/>
          </a:xfrm>
          <a:custGeom>
            <a:avLst/>
            <a:gdLst/>
            <a:ahLst/>
            <a:cxnLst/>
            <a:rect l="l" t="t" r="r" b="b"/>
            <a:pathLst>
              <a:path w="2690223" h="2538003" extrusionOk="0">
                <a:moveTo>
                  <a:pt x="142490" y="327"/>
                </a:moveTo>
                <a:cubicBezTo>
                  <a:pt x="153657" y="-457"/>
                  <a:pt x="165108" y="154"/>
                  <a:pt x="176695" y="2327"/>
                </a:cubicBezTo>
                <a:lnTo>
                  <a:pt x="2331786" y="484616"/>
                </a:lnTo>
                <a:cubicBezTo>
                  <a:pt x="2401304" y="497649"/>
                  <a:pt x="2496893" y="561376"/>
                  <a:pt x="2507032" y="646827"/>
                </a:cubicBezTo>
                <a:lnTo>
                  <a:pt x="2689519" y="1990862"/>
                </a:lnTo>
                <a:cubicBezTo>
                  <a:pt x="2698210" y="2073416"/>
                  <a:pt x="2625793" y="2131348"/>
                  <a:pt x="2512825" y="2153073"/>
                </a:cubicBezTo>
                <a:lnTo>
                  <a:pt x="283869" y="2535428"/>
                </a:lnTo>
                <a:cubicBezTo>
                  <a:pt x="170901" y="2552808"/>
                  <a:pt x="111520" y="2480391"/>
                  <a:pt x="107175" y="2373217"/>
                </a:cubicBezTo>
                <a:lnTo>
                  <a:pt x="0" y="164537"/>
                </a:lnTo>
                <a:cubicBezTo>
                  <a:pt x="0" y="79631"/>
                  <a:pt x="64315" y="5812"/>
                  <a:pt x="142490" y="32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988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"/>
          <p:cNvSpPr txBox="1">
            <a:spLocks noGrp="1"/>
          </p:cNvSpPr>
          <p:nvPr>
            <p:ph type="ctrTitle"/>
          </p:nvPr>
        </p:nvSpPr>
        <p:spPr>
          <a:xfrm>
            <a:off x="807308" y="658627"/>
            <a:ext cx="8583827" cy="60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Agenda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86" name="Google Shape;28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82930FE-7038-F086-4435-F9CCBEF9A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55259"/>
              </p:ext>
            </p:extLst>
          </p:nvPr>
        </p:nvGraphicFramePr>
        <p:xfrm>
          <a:off x="-150341" y="2034174"/>
          <a:ext cx="11664779" cy="278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"/>
          <p:cNvSpPr txBox="1">
            <a:spLocks noGrp="1"/>
          </p:cNvSpPr>
          <p:nvPr>
            <p:ph type="title"/>
          </p:nvPr>
        </p:nvSpPr>
        <p:spPr>
          <a:xfrm>
            <a:off x="634141" y="1091900"/>
            <a:ext cx="687779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Duplicate Clients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93" name="Google Shape;29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94" name="Google Shape;294;p6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546" r="19546"/>
          <a:stretch/>
        </p:blipFill>
        <p:spPr>
          <a:xfrm>
            <a:off x="6683495" y="958854"/>
            <a:ext cx="5571498" cy="5172998"/>
          </a:xfrm>
          <a:custGeom>
            <a:avLst/>
            <a:gdLst/>
            <a:ahLst/>
            <a:cxnLst/>
            <a:rect l="l" t="t" r="r" b="b"/>
            <a:pathLst>
              <a:path w="5571498" h="5172998" extrusionOk="0">
                <a:moveTo>
                  <a:pt x="5209615" y="1115"/>
                </a:moveTo>
                <a:cubicBezTo>
                  <a:pt x="5439695" y="-15321"/>
                  <a:pt x="5623757" y="152306"/>
                  <a:pt x="5558017" y="349517"/>
                </a:cubicBezTo>
                <a:lnTo>
                  <a:pt x="4170981" y="4333144"/>
                </a:lnTo>
                <a:cubicBezTo>
                  <a:pt x="4105245" y="4540213"/>
                  <a:pt x="4023074" y="4648678"/>
                  <a:pt x="3825863" y="4681546"/>
                </a:cubicBezTo>
                <a:lnTo>
                  <a:pt x="1189833" y="5167997"/>
                </a:lnTo>
                <a:cubicBezTo>
                  <a:pt x="986051" y="5204152"/>
                  <a:pt x="884161" y="5039809"/>
                  <a:pt x="841431" y="4819592"/>
                </a:cubicBezTo>
                <a:lnTo>
                  <a:pt x="3291" y="714354"/>
                </a:lnTo>
                <a:cubicBezTo>
                  <a:pt x="-26289" y="533579"/>
                  <a:pt x="147911" y="382385"/>
                  <a:pt x="351693" y="365949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255544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3D2D70C3-5EE9-CBFE-619C-34BCDC19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2604" y="2289207"/>
            <a:ext cx="5908069" cy="5908069"/>
          </a:xfrm>
          <a:prstGeom prst="rect">
            <a:avLst/>
          </a:prstGeom>
        </p:spPr>
      </p:pic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668830" y="568411"/>
            <a:ext cx="1068497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What is Duplicate Data?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09" name="Google Shape;309;p8"/>
          <p:cNvSpPr txBox="1">
            <a:spLocks noGrp="1"/>
          </p:cNvSpPr>
          <p:nvPr>
            <p:ph type="body" idx="1"/>
          </p:nvPr>
        </p:nvSpPr>
        <p:spPr>
          <a:xfrm>
            <a:off x="1111834" y="4196894"/>
            <a:ext cx="10083388" cy="209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0"/>
              </a:spcBef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dirty="0"/>
              <a:t>Duplicate client records occur when two or more client records are created for the same client.</a:t>
            </a:r>
          </a:p>
          <a:p>
            <a:pPr marL="285750" indent="-285750">
              <a:spcBef>
                <a:spcPts val="0"/>
              </a:spcBef>
              <a:buClr>
                <a:schemeClr val="accent4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spcBef>
                <a:spcPts val="0"/>
              </a:spcBef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dirty="0"/>
              <a:t>A duplicate record can have the same information as another client record: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Name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Date of Birth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Social Security Number</a:t>
            </a:r>
          </a:p>
          <a:p>
            <a:pPr marL="742950" lvl="1" indent="-285750">
              <a:spcBef>
                <a:spcPts val="0"/>
              </a:spcBef>
              <a:buFont typeface="Wingdings" pitchFamily="2" charset="2"/>
              <a:buChar char="§"/>
            </a:pPr>
            <a:endParaRPr lang="en-US" sz="1800" dirty="0"/>
          </a:p>
        </p:txBody>
      </p:sp>
      <p:sp>
        <p:nvSpPr>
          <p:cNvPr id="310" name="Google Shape;3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767457F-BDCE-8235-DF83-3479C209A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68" y="1317198"/>
            <a:ext cx="9942464" cy="2687814"/>
          </a:xfrm>
          <a:prstGeom prst="rect">
            <a:avLst/>
          </a:prstGeom>
          <a:effectLst>
            <a:outerShdw blurRad="50800" dist="244546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"/>
          <p:cNvSpPr txBox="1">
            <a:spLocks noGrp="1"/>
          </p:cNvSpPr>
          <p:nvPr>
            <p:ph type="title"/>
          </p:nvPr>
        </p:nvSpPr>
        <p:spPr>
          <a:xfrm>
            <a:off x="600744" y="775307"/>
            <a:ext cx="7409618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Identifying Duplicate Clients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17" name="Google Shape;31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18" name="Google Shape;318;p9" descr="Bird eggs in nest among spring blossoms"/>
          <p:cNvPicPr preferRelativeResize="0"/>
          <p:nvPr/>
        </p:nvPicPr>
        <p:blipFill>
          <a:blip r:embed="rId3"/>
          <a:srcRect l="17983" r="17983"/>
          <a:stretch/>
        </p:blipFill>
        <p:spPr>
          <a:xfrm>
            <a:off x="6327650" y="304094"/>
            <a:ext cx="5681005" cy="5913163"/>
          </a:xfrm>
          <a:custGeom>
            <a:avLst/>
            <a:gdLst/>
            <a:ahLst/>
            <a:cxnLst/>
            <a:rect l="l" t="t" r="r" b="b"/>
            <a:pathLst>
              <a:path w="5681005" h="5913163" extrusionOk="0">
                <a:moveTo>
                  <a:pt x="2034970" y="651"/>
                </a:moveTo>
                <a:cubicBezTo>
                  <a:pt x="2063218" y="2096"/>
                  <a:pt x="2092164" y="5956"/>
                  <a:pt x="2121610" y="12283"/>
                </a:cubicBezTo>
                <a:lnTo>
                  <a:pt x="4546553" y="548120"/>
                </a:lnTo>
                <a:cubicBezTo>
                  <a:pt x="4754580" y="596350"/>
                  <a:pt x="4859315" y="678066"/>
                  <a:pt x="4901922" y="902128"/>
                </a:cubicBezTo>
                <a:lnTo>
                  <a:pt x="5677730" y="5181667"/>
                </a:lnTo>
                <a:cubicBezTo>
                  <a:pt x="5707367" y="5367060"/>
                  <a:pt x="5531623" y="5520774"/>
                  <a:pt x="5323722" y="5537036"/>
                </a:cubicBezTo>
                <a:lnTo>
                  <a:pt x="368895" y="5911517"/>
                </a:lnTo>
                <a:cubicBezTo>
                  <a:pt x="134506" y="5932009"/>
                  <a:pt x="-52843" y="5758250"/>
                  <a:pt x="13525" y="5557509"/>
                </a:cubicBezTo>
                <a:lnTo>
                  <a:pt x="1612017" y="307648"/>
                </a:lnTo>
                <a:cubicBezTo>
                  <a:pt x="1673686" y="98746"/>
                  <a:pt x="1837233" y="-9468"/>
                  <a:pt x="2034970" y="651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194478" dir="2940000" algn="ctr" rotWithShape="0">
              <a:srgbClr val="000000">
                <a:alpha val="43137"/>
              </a:srgbClr>
            </a:outerShdw>
          </a:effectLst>
          <a:scene3d>
            <a:camera prst="perspectiveFront"/>
            <a:lightRig rig="threePt" dir="t"/>
          </a:scene3d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282D8B-8466-78C7-CE23-02191C8C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744" y="1508760"/>
            <a:ext cx="5026152" cy="38404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Identify which client record should be </a:t>
            </a:r>
            <a:r>
              <a:rPr lang="en-US" dirty="0">
                <a:solidFill>
                  <a:schemeClr val="accent6"/>
                </a:solidFill>
              </a:rPr>
              <a:t>merged,</a:t>
            </a:r>
            <a:r>
              <a:rPr lang="en-US" dirty="0"/>
              <a:t> and which client record should be </a:t>
            </a:r>
            <a:r>
              <a:rPr lang="en-US" dirty="0">
                <a:solidFill>
                  <a:schemeClr val="accent6"/>
                </a:solidFill>
              </a:rPr>
              <a:t>retained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Determine what information needs to be </a:t>
            </a:r>
            <a:r>
              <a:rPr lang="en-US" dirty="0">
                <a:solidFill>
                  <a:schemeClr val="accent6"/>
                </a:solidFill>
              </a:rPr>
              <a:t>transferred</a:t>
            </a:r>
            <a:r>
              <a:rPr lang="en-US" dirty="0">
                <a:solidFill>
                  <a:schemeClr val="bg1"/>
                </a:solidFill>
              </a:rPr>
              <a:t> to the retained profile. This could be services, program enrollments, files, assessments,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Client </a:t>
            </a:r>
            <a:r>
              <a:rPr lang="en-US" dirty="0">
                <a:solidFill>
                  <a:schemeClr val="accent6"/>
                </a:solidFill>
              </a:rPr>
              <a:t>profile data from the retained record takes precedence</a:t>
            </a:r>
            <a:r>
              <a:rPr lang="en-US" dirty="0">
                <a:solidFill>
                  <a:schemeClr val="bg1"/>
                </a:solidFill>
              </a:rPr>
              <a:t> over profile data from the merged record!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 txBox="1">
            <a:spLocks noGrp="1"/>
          </p:cNvSpPr>
          <p:nvPr>
            <p:ph type="title"/>
          </p:nvPr>
        </p:nvSpPr>
        <p:spPr>
          <a:xfrm>
            <a:off x="6652407" y="942711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How to correct Duplicate Client Data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25" name="Google Shape;32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55F859B-CD3E-ED23-1EF0-D4F0441F4C65}"/>
              </a:ext>
            </a:extLst>
          </p:cNvPr>
          <p:cNvSpPr txBox="1">
            <a:spLocks/>
          </p:cNvSpPr>
          <p:nvPr/>
        </p:nvSpPr>
        <p:spPr>
          <a:xfrm>
            <a:off x="6652407" y="2131431"/>
            <a:ext cx="4285616" cy="38838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Once you have determined what data to retain, </a:t>
            </a: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you can contact </a:t>
            </a:r>
            <a:r>
              <a:rPr lang="en-US" sz="1800" dirty="0" err="1">
                <a:solidFill>
                  <a:schemeClr val="accent6"/>
                </a:solidFill>
                <a:latin typeface="Lato" panose="020F0502020204030203" pitchFamily="34" charset="77"/>
              </a:rPr>
              <a:t>Bitfocus</a:t>
            </a: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 support through the chat module, phone, or</a:t>
            </a: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 email.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Include the Unique Identifiers (UIDs) for which client to retain and which to merge, and what data to transfer to the retained profile, if any</a:t>
            </a:r>
          </a:p>
        </p:txBody>
      </p:sp>
      <p:pic>
        <p:nvPicPr>
          <p:cNvPr id="5" name="Google Shape;276;p4">
            <a:extLst>
              <a:ext uri="{FF2B5EF4-FFF2-40B4-BE49-F238E27FC236}">
                <a16:creationId xmlns:a16="http://schemas.microsoft.com/office/drawing/2014/main" id="{046C81BE-BDF5-2C63-CADD-ED394209BF2F}"/>
              </a:ext>
            </a:extLst>
          </p:cNvPr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483" r="16483"/>
          <a:stretch/>
        </p:blipFill>
        <p:spPr>
          <a:xfrm>
            <a:off x="232784" y="481914"/>
            <a:ext cx="5957952" cy="5874436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179157" dir="33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"/>
          <p:cNvSpPr txBox="1">
            <a:spLocks noGrp="1"/>
          </p:cNvSpPr>
          <p:nvPr>
            <p:ph type="title"/>
          </p:nvPr>
        </p:nvSpPr>
        <p:spPr>
          <a:xfrm>
            <a:off x="7165848" y="2520778"/>
            <a:ext cx="388109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sz="4800" dirty="0">
                <a:solidFill>
                  <a:schemeClr val="accent6"/>
                </a:solidFill>
              </a:rPr>
              <a:t>HIC/PIT Updates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332" name="Google Shape;3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333" name="Google Shape;333;p11" descr="Summer park"/>
          <p:cNvPicPr preferRelativeResize="0"/>
          <p:nvPr/>
        </p:nvPicPr>
        <p:blipFill>
          <a:blip r:embed="rId3"/>
          <a:srcRect l="17975" r="17975"/>
          <a:stretch/>
        </p:blipFill>
        <p:spPr>
          <a:xfrm>
            <a:off x="414995" y="256366"/>
            <a:ext cx="5681005" cy="5913164"/>
          </a:xfrm>
          <a:custGeom>
            <a:avLst/>
            <a:gdLst/>
            <a:ahLst/>
            <a:cxnLst/>
            <a:rect l="l" t="t" r="r" b="b"/>
            <a:pathLst>
              <a:path w="5681005" h="5913164" extrusionOk="0">
                <a:moveTo>
                  <a:pt x="2034969" y="651"/>
                </a:moveTo>
                <a:cubicBezTo>
                  <a:pt x="2063217" y="2097"/>
                  <a:pt x="2092163" y="5957"/>
                  <a:pt x="2121609" y="12284"/>
                </a:cubicBezTo>
                <a:lnTo>
                  <a:pt x="4546553" y="548121"/>
                </a:lnTo>
                <a:cubicBezTo>
                  <a:pt x="4754580" y="596351"/>
                  <a:pt x="4859315" y="678067"/>
                  <a:pt x="4901922" y="902130"/>
                </a:cubicBezTo>
                <a:lnTo>
                  <a:pt x="5677730" y="5181668"/>
                </a:lnTo>
                <a:cubicBezTo>
                  <a:pt x="5707368" y="5367061"/>
                  <a:pt x="5531623" y="5520775"/>
                  <a:pt x="5323723" y="5537037"/>
                </a:cubicBezTo>
                <a:lnTo>
                  <a:pt x="368894" y="5911518"/>
                </a:lnTo>
                <a:cubicBezTo>
                  <a:pt x="134506" y="5932010"/>
                  <a:pt x="-52843" y="5758251"/>
                  <a:pt x="13525" y="5557510"/>
                </a:cubicBezTo>
                <a:lnTo>
                  <a:pt x="1612016" y="307649"/>
                </a:lnTo>
                <a:cubicBezTo>
                  <a:pt x="1673686" y="98747"/>
                  <a:pt x="1837233" y="-9467"/>
                  <a:pt x="2034969" y="65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98FF-373A-CBE2-DD81-EA746560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HIC/PIT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09448-0EAD-186E-9E52-4B71035353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A5CE898-CE86-1A3C-8ED4-43730A9107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901221"/>
              </p:ext>
            </p:extLst>
          </p:nvPr>
        </p:nvGraphicFramePr>
        <p:xfrm>
          <a:off x="960120" y="1396314"/>
          <a:ext cx="10386925" cy="5142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598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74060"/>
      </a:dk1>
      <a:lt1>
        <a:srgbClr val="FFFFFF"/>
      </a:lt1>
      <a:dk2>
        <a:srgbClr val="212121"/>
      </a:dk2>
      <a:lt2>
        <a:srgbClr val="E7E6E6"/>
      </a:lt2>
      <a:accent1>
        <a:srgbClr val="174060"/>
      </a:accent1>
      <a:accent2>
        <a:srgbClr val="375B80"/>
      </a:accent2>
      <a:accent3>
        <a:srgbClr val="7D9CB7"/>
      </a:accent3>
      <a:accent4>
        <a:srgbClr val="CE1137"/>
      </a:accent4>
      <a:accent5>
        <a:srgbClr val="A3071A"/>
      </a:accent5>
      <a:accent6>
        <a:srgbClr val="FFC107"/>
      </a:accent6>
      <a:hlink>
        <a:srgbClr val="FFC107"/>
      </a:hlink>
      <a:folHlink>
        <a:srgbClr val="839C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674</Words>
  <Application>Microsoft Office PowerPoint</Application>
  <PresentationFormat>Widescreen</PresentationFormat>
  <Paragraphs>97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Wake County</vt:lpstr>
      <vt:lpstr>ICE BREAKER!  Imagine you could teleport anywhere.  Where is the first place you would go?  </vt:lpstr>
      <vt:lpstr>Agenda</vt:lpstr>
      <vt:lpstr>Duplicate Clients</vt:lpstr>
      <vt:lpstr>What is Duplicate Data?</vt:lpstr>
      <vt:lpstr>Identifying Duplicate Clients</vt:lpstr>
      <vt:lpstr>How to correct Duplicate Client Data</vt:lpstr>
      <vt:lpstr>HIC/PIT Updates</vt:lpstr>
      <vt:lpstr>HIC/PIT Updates</vt:lpstr>
      <vt:lpstr>Exits and Destinations</vt:lpstr>
      <vt:lpstr>PowerPoint Presentation</vt:lpstr>
      <vt:lpstr>Exit Destination</vt:lpstr>
      <vt:lpstr>Housing Move-In Date</vt:lpstr>
      <vt:lpstr>Exiting clients from a program</vt:lpstr>
      <vt:lpstr>HELPFUL REPORTS</vt:lpstr>
      <vt:lpstr>[GNRL – 106] Program roster report</vt:lpstr>
      <vt:lpstr>[HUDX– 227] Annual Performance Report [FY 2024]</vt:lpstr>
      <vt:lpstr>[DQXX – 102] Program Data Review</vt:lpstr>
      <vt:lpstr>Questions?</vt:lpstr>
      <vt:lpstr>For Support: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 Dunbar</dc:creator>
  <cp:lastModifiedBy>Regina Abadajos</cp:lastModifiedBy>
  <cp:revision>4</cp:revision>
  <dcterms:created xsi:type="dcterms:W3CDTF">2023-03-24T17:35:07Z</dcterms:created>
  <dcterms:modified xsi:type="dcterms:W3CDTF">2025-04-22T13:59:34Z</dcterms:modified>
</cp:coreProperties>
</file>